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12"/>
  </p:notesMasterIdLst>
  <p:sldIdLst>
    <p:sldId id="534" r:id="rId2"/>
    <p:sldId id="282" r:id="rId3"/>
    <p:sldId id="467" r:id="rId4"/>
    <p:sldId id="273" r:id="rId5"/>
    <p:sldId id="553" r:id="rId6"/>
    <p:sldId id="555" r:id="rId7"/>
    <p:sldId id="559" r:id="rId8"/>
    <p:sldId id="272" r:id="rId9"/>
    <p:sldId id="558" r:id="rId10"/>
    <p:sldId id="276" r:id="rId11"/>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FFFFFF"/>
    <a:srgbClr val="ADADAD"/>
    <a:srgbClr val="5F5F5F"/>
    <a:srgbClr val="E7E7E7"/>
    <a:srgbClr val="111111"/>
    <a:srgbClr val="7B7777"/>
    <a:srgbClr val="2C2C2C"/>
    <a:srgbClr val="015554"/>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6323" autoAdjust="0"/>
  </p:normalViewPr>
  <p:slideViewPr>
    <p:cSldViewPr snapToGrid="0">
      <p:cViewPr varScale="1">
        <p:scale>
          <a:sx n="56" d="100"/>
          <a:sy n="56" d="100"/>
        </p:scale>
        <p:origin x="2554" y="53"/>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1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18832" cy="495030"/>
          </a:xfrm>
          <a:prstGeom prst="rect">
            <a:avLst/>
          </a:prstGeom>
        </p:spPr>
        <p:txBody>
          <a:bodyPr vert="horz" lIns="95540" tIns="47770" rIns="95540" bIns="47770" rtlCol="0"/>
          <a:lstStyle>
            <a:lvl1pPr algn="l">
              <a:defRPr sz="1300"/>
            </a:lvl1pPr>
          </a:lstStyle>
          <a:p>
            <a:endParaRPr lang="en-US"/>
          </a:p>
        </p:txBody>
      </p:sp>
      <p:sp>
        <p:nvSpPr>
          <p:cNvPr id="3" name="Date Placeholder 2"/>
          <p:cNvSpPr>
            <a:spLocks noGrp="1"/>
          </p:cNvSpPr>
          <p:nvPr>
            <p:ph type="dt" idx="1"/>
          </p:nvPr>
        </p:nvSpPr>
        <p:spPr>
          <a:xfrm>
            <a:off x="3815376" y="0"/>
            <a:ext cx="2918832" cy="495030"/>
          </a:xfrm>
          <a:prstGeom prst="rect">
            <a:avLst/>
          </a:prstGeom>
        </p:spPr>
        <p:txBody>
          <a:bodyPr vert="horz" lIns="95540" tIns="47770" rIns="95540" bIns="47770" rtlCol="0"/>
          <a:lstStyle>
            <a:lvl1pPr algn="r">
              <a:defRPr sz="1300"/>
            </a:lvl1pPr>
          </a:lstStyle>
          <a:p>
            <a:fld id="{9018C0BA-DE65-4C2F-9BE9-0BF76E938018}" type="datetimeFigureOut">
              <a:rPr lang="en-US" smtClean="0"/>
              <a:t>9/25/2024</a:t>
            </a:fld>
            <a:endParaRPr lang="en-US"/>
          </a:p>
        </p:txBody>
      </p:sp>
      <p:sp>
        <p:nvSpPr>
          <p:cNvPr id="4" name="Slide Image Placeholder 3"/>
          <p:cNvSpPr>
            <a:spLocks noGrp="1" noRot="1" noChangeAspect="1"/>
          </p:cNvSpPr>
          <p:nvPr>
            <p:ph type="sldImg" idx="2"/>
          </p:nvPr>
        </p:nvSpPr>
        <p:spPr>
          <a:xfrm>
            <a:off x="2216150" y="1233488"/>
            <a:ext cx="2303463" cy="3327400"/>
          </a:xfrm>
          <a:prstGeom prst="rect">
            <a:avLst/>
          </a:prstGeom>
          <a:noFill/>
          <a:ln w="12700">
            <a:solidFill>
              <a:prstClr val="black"/>
            </a:solidFill>
          </a:ln>
        </p:spPr>
        <p:txBody>
          <a:bodyPr vert="horz" lIns="95540" tIns="47770" rIns="95540" bIns="47770" rtlCol="0" anchor="ctr"/>
          <a:lstStyle/>
          <a:p>
            <a:endParaRPr lang="en-US"/>
          </a:p>
        </p:txBody>
      </p:sp>
      <p:sp>
        <p:nvSpPr>
          <p:cNvPr id="5" name="Notes Placeholder 4"/>
          <p:cNvSpPr>
            <a:spLocks noGrp="1"/>
          </p:cNvSpPr>
          <p:nvPr>
            <p:ph type="body" sz="quarter" idx="3"/>
          </p:nvPr>
        </p:nvSpPr>
        <p:spPr>
          <a:xfrm>
            <a:off x="673577" y="4748170"/>
            <a:ext cx="5388610" cy="3884861"/>
          </a:xfrm>
          <a:prstGeom prst="rect">
            <a:avLst/>
          </a:prstGeom>
        </p:spPr>
        <p:txBody>
          <a:bodyPr vert="horz" lIns="95540" tIns="47770" rIns="95540" bIns="477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371293"/>
            <a:ext cx="2918832" cy="495029"/>
          </a:xfrm>
          <a:prstGeom prst="rect">
            <a:avLst/>
          </a:prstGeom>
        </p:spPr>
        <p:txBody>
          <a:bodyPr vert="horz" lIns="95540" tIns="47770" rIns="95540" bIns="47770" rtlCol="0" anchor="b"/>
          <a:lstStyle>
            <a:lvl1pPr algn="l">
              <a:defRPr sz="1300"/>
            </a:lvl1pPr>
          </a:lstStyle>
          <a:p>
            <a:endParaRPr lang="en-US"/>
          </a:p>
        </p:txBody>
      </p:sp>
      <p:sp>
        <p:nvSpPr>
          <p:cNvPr id="7" name="Slide Number Placeholder 6"/>
          <p:cNvSpPr>
            <a:spLocks noGrp="1"/>
          </p:cNvSpPr>
          <p:nvPr>
            <p:ph type="sldNum" sz="quarter" idx="5"/>
          </p:nvPr>
        </p:nvSpPr>
        <p:spPr>
          <a:xfrm>
            <a:off x="3815376" y="9371293"/>
            <a:ext cx="2918832" cy="495029"/>
          </a:xfrm>
          <a:prstGeom prst="rect">
            <a:avLst/>
          </a:prstGeom>
        </p:spPr>
        <p:txBody>
          <a:bodyPr vert="horz" lIns="95540" tIns="47770" rIns="95540" bIns="47770" rtlCol="0" anchor="b"/>
          <a:lstStyle>
            <a:lvl1pPr algn="r">
              <a:defRPr sz="1300"/>
            </a:lvl1pPr>
          </a:lstStyle>
          <a:p>
            <a:fld id="{29BF6FBC-6D58-40A3-9EDF-D660A7B3CD1C}" type="slidenum">
              <a:rPr lang="en-US" smtClean="0"/>
              <a:t>‹#›</a:t>
            </a:fld>
            <a:endParaRPr lang="en-US"/>
          </a:p>
        </p:txBody>
      </p:sp>
    </p:spTree>
    <p:extLst>
      <p:ext uri="{BB962C8B-B14F-4D97-AF65-F5344CB8AC3E}">
        <p14:creationId xmlns:p14="http://schemas.microsoft.com/office/powerpoint/2010/main" val="2204143739"/>
      </p:ext>
    </p:extLst>
  </p:cSld>
  <p:clrMap bg1="lt1" tx1="dk1" bg2="lt2" tx2="dk2" accent1="accent1" accent2="accent2" accent3="accent3" accent4="accent4" accent5="accent5" accent6="accent6" hlink="hlink" folHlink="folHlink"/>
  <p:notesStyle>
    <a:lvl1pPr marL="0" algn="l" defTabSz="913913" rtl="0" eaLnBrk="1" latinLnBrk="0" hangingPunct="1">
      <a:defRPr sz="1199" kern="1200">
        <a:solidFill>
          <a:schemeClr val="tx1"/>
        </a:solidFill>
        <a:latin typeface="+mn-lt"/>
        <a:ea typeface="+mn-ea"/>
        <a:cs typeface="+mn-cs"/>
      </a:defRPr>
    </a:lvl1pPr>
    <a:lvl2pPr marL="456957" algn="l" defTabSz="913913" rtl="0" eaLnBrk="1" latinLnBrk="0" hangingPunct="1">
      <a:defRPr sz="1199" kern="1200">
        <a:solidFill>
          <a:schemeClr val="tx1"/>
        </a:solidFill>
        <a:latin typeface="+mn-lt"/>
        <a:ea typeface="+mn-ea"/>
        <a:cs typeface="+mn-cs"/>
      </a:defRPr>
    </a:lvl2pPr>
    <a:lvl3pPr marL="913913" algn="l" defTabSz="913913" rtl="0" eaLnBrk="1" latinLnBrk="0" hangingPunct="1">
      <a:defRPr sz="1199" kern="1200">
        <a:solidFill>
          <a:schemeClr val="tx1"/>
        </a:solidFill>
        <a:latin typeface="+mn-lt"/>
        <a:ea typeface="+mn-ea"/>
        <a:cs typeface="+mn-cs"/>
      </a:defRPr>
    </a:lvl3pPr>
    <a:lvl4pPr marL="1370870" algn="l" defTabSz="913913" rtl="0" eaLnBrk="1" latinLnBrk="0" hangingPunct="1">
      <a:defRPr sz="1199" kern="1200">
        <a:solidFill>
          <a:schemeClr val="tx1"/>
        </a:solidFill>
        <a:latin typeface="+mn-lt"/>
        <a:ea typeface="+mn-ea"/>
        <a:cs typeface="+mn-cs"/>
      </a:defRPr>
    </a:lvl4pPr>
    <a:lvl5pPr marL="1827826" algn="l" defTabSz="913913" rtl="0" eaLnBrk="1" latinLnBrk="0" hangingPunct="1">
      <a:defRPr sz="1199" kern="1200">
        <a:solidFill>
          <a:schemeClr val="tx1"/>
        </a:solidFill>
        <a:latin typeface="+mn-lt"/>
        <a:ea typeface="+mn-ea"/>
        <a:cs typeface="+mn-cs"/>
      </a:defRPr>
    </a:lvl5pPr>
    <a:lvl6pPr marL="2284783" algn="l" defTabSz="913913" rtl="0" eaLnBrk="1" latinLnBrk="0" hangingPunct="1">
      <a:defRPr sz="1199" kern="1200">
        <a:solidFill>
          <a:schemeClr val="tx1"/>
        </a:solidFill>
        <a:latin typeface="+mn-lt"/>
        <a:ea typeface="+mn-ea"/>
        <a:cs typeface="+mn-cs"/>
      </a:defRPr>
    </a:lvl6pPr>
    <a:lvl7pPr marL="2741738" algn="l" defTabSz="913913" rtl="0" eaLnBrk="1" latinLnBrk="0" hangingPunct="1">
      <a:defRPr sz="1199" kern="1200">
        <a:solidFill>
          <a:schemeClr val="tx1"/>
        </a:solidFill>
        <a:latin typeface="+mn-lt"/>
        <a:ea typeface="+mn-ea"/>
        <a:cs typeface="+mn-cs"/>
      </a:defRPr>
    </a:lvl7pPr>
    <a:lvl8pPr marL="3198696" algn="l" defTabSz="913913" rtl="0" eaLnBrk="1" latinLnBrk="0" hangingPunct="1">
      <a:defRPr sz="1199" kern="1200">
        <a:solidFill>
          <a:schemeClr val="tx1"/>
        </a:solidFill>
        <a:latin typeface="+mn-lt"/>
        <a:ea typeface="+mn-ea"/>
        <a:cs typeface="+mn-cs"/>
      </a:defRPr>
    </a:lvl8pPr>
    <a:lvl9pPr marL="3655652" algn="l" defTabSz="913913" rtl="0" eaLnBrk="1" latinLnBrk="0" hangingPunct="1">
      <a:defRPr sz="11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452CC0-AA47-4DC9-8CB7-F971CDFD9BB5}"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2160297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42E675-2F43-4115-B8B2-35DFB3339420}"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3876987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5ED5D4-75E7-4C23-8983-FFB38DD67EED}"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5741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2BE37E-2A89-4075-A605-50CC6A78E5F3}"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54745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5C07A9-69C4-4B77-8F27-518061D4E260}"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1568033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80FE07-3FD7-40FA-A812-D370A634B9B0}" type="datetime1">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305479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DC2863-2297-4192-9A68-3B1158643809}" type="datetime1">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259173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6B4F8-07D3-42A0-9142-D82F0129FD1B}" type="datetime1">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3464479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6AEB3-3C11-40DD-B74F-2E9DFB94E4E8}"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231481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F916165-2B62-4F26-8FF9-6765DDDE8ECE}" type="datetime1">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375801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C89101-6442-4734-B31B-EEC0DD2FCE07}" type="datetime1">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C0543-E4CE-4FDA-8A6A-D98464723829}" type="slidenum">
              <a:rPr lang="en-US" smtClean="0"/>
              <a:t>‹#›</a:t>
            </a:fld>
            <a:endParaRPr lang="en-US"/>
          </a:p>
        </p:txBody>
      </p:sp>
    </p:spTree>
    <p:extLst>
      <p:ext uri="{BB962C8B-B14F-4D97-AF65-F5344CB8AC3E}">
        <p14:creationId xmlns:p14="http://schemas.microsoft.com/office/powerpoint/2010/main" val="49238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7889F6B-A678-4AF9-B27B-B89B04E2003F}" type="datetime1">
              <a:rPr lang="en-US" smtClean="0"/>
              <a:t>9/25/2024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01C0543-E4CE-4FDA-8A6A-D98464723829}" type="slidenum">
              <a:rPr lang="en-US" smtClean="0"/>
              <a:t>‹#›</a:t>
            </a:fld>
            <a:endParaRPr lang="en-US"/>
          </a:p>
        </p:txBody>
      </p:sp>
    </p:spTree>
    <p:extLst>
      <p:ext uri="{BB962C8B-B14F-4D97-AF65-F5344CB8AC3E}">
        <p14:creationId xmlns:p14="http://schemas.microsoft.com/office/powerpoint/2010/main" val="14709769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mailto:contact@theabrahamicbusinesscircle.com" TargetMode="External"/><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emf"/><Relationship Id="rId12" Type="http://schemas.openxmlformats.org/officeDocument/2006/relationships/image" Target="../media/image20.e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openxmlformats.org/officeDocument/2006/relationships/image" Target="../media/image23.png"/><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emf"/><Relationship Id="rId3" Type="http://schemas.openxmlformats.org/officeDocument/2006/relationships/image" Target="../media/image11.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10.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emf"/><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jp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9543547"/>
            <a:ext cx="6858000" cy="261610"/>
          </a:xfrm>
          <a:prstGeom prst="rect">
            <a:avLst/>
          </a:prstGeom>
          <a:noFill/>
        </p:spPr>
        <p:txBody>
          <a:bodyPr wrap="square" rtlCol="0">
            <a:spAutoFit/>
          </a:bodyPr>
          <a:lstStyle/>
          <a:p>
            <a:pPr algn="ctr"/>
            <a:r>
              <a:rPr lang="en-US" sz="1100" i="1" dirty="0">
                <a:latin typeface="Avenir Next LT Pro Light" panose="020B0304020202020204" pitchFamily="34" charset="0"/>
              </a:rPr>
              <a:t>www.theabrahamicbusinesscircle.com</a:t>
            </a:r>
          </a:p>
        </p:txBody>
      </p:sp>
      <p:sp>
        <p:nvSpPr>
          <p:cNvPr id="17" name="Rectangle 16">
            <a:extLst>
              <a:ext uri="{FF2B5EF4-FFF2-40B4-BE49-F238E27FC236}">
                <a16:creationId xmlns:a16="http://schemas.microsoft.com/office/drawing/2014/main" id="{22C386D4-4E2F-4D81-B1D6-11A0DA645060}"/>
              </a:ext>
            </a:extLst>
          </p:cNvPr>
          <p:cNvSpPr/>
          <p:nvPr/>
        </p:nvSpPr>
        <p:spPr>
          <a:xfrm>
            <a:off x="-10962" y="1913022"/>
            <a:ext cx="6907708" cy="7519736"/>
          </a:xfrm>
          <a:prstGeom prst="rect">
            <a:avLst/>
          </a:prstGeom>
          <a:solidFill>
            <a:srgbClr val="015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9" name="TextBox 18">
            <a:extLst>
              <a:ext uri="{FF2B5EF4-FFF2-40B4-BE49-F238E27FC236}">
                <a16:creationId xmlns:a16="http://schemas.microsoft.com/office/drawing/2014/main" id="{14B9A499-CED2-4D65-B0DC-8E913E3BC046}"/>
              </a:ext>
            </a:extLst>
          </p:cNvPr>
          <p:cNvSpPr txBox="1"/>
          <p:nvPr/>
        </p:nvSpPr>
        <p:spPr>
          <a:xfrm>
            <a:off x="308098" y="6508335"/>
            <a:ext cx="5983026" cy="2585323"/>
          </a:xfrm>
          <a:prstGeom prst="rect">
            <a:avLst/>
          </a:prstGeom>
          <a:noFill/>
        </p:spPr>
        <p:txBody>
          <a:bodyPr wrap="square" rtlCol="0">
            <a:spAutoFit/>
          </a:bodyPr>
          <a:lstStyle/>
          <a:p>
            <a:r>
              <a:rPr lang="fr-FR" dirty="0">
                <a:solidFill>
                  <a:schemeClr val="bg1"/>
                </a:solidFill>
                <a:latin typeface="Avenir Next LT Pro Light" panose="020B0304020202020204" pitchFamily="34" charset="0"/>
              </a:rPr>
              <a:t>LE SALON FRANÇAIS, BAUR AU LAC </a:t>
            </a:r>
          </a:p>
          <a:p>
            <a:r>
              <a:rPr lang="de-DE" dirty="0">
                <a:solidFill>
                  <a:schemeClr val="bg1"/>
                </a:solidFill>
                <a:latin typeface="Avenir Next LT Pro Light" panose="020B0304020202020204" pitchFamily="34" charset="0"/>
              </a:rPr>
              <a:t>TALSTRASSE 1, 8001 </a:t>
            </a:r>
          </a:p>
          <a:p>
            <a:r>
              <a:rPr lang="de-DE" dirty="0">
                <a:solidFill>
                  <a:schemeClr val="bg1"/>
                </a:solidFill>
                <a:latin typeface="Avenir Next LT Pro Light" panose="020B0304020202020204" pitchFamily="34" charset="0"/>
              </a:rPr>
              <a:t>ZÜRICH, SWITZERLAND</a:t>
            </a:r>
            <a:endParaRPr lang="fr-FR" dirty="0">
              <a:solidFill>
                <a:schemeClr val="bg1"/>
              </a:solidFill>
              <a:latin typeface="Avenir Next LT Pro Light" panose="020B0304020202020204" pitchFamily="34" charset="0"/>
            </a:endParaRPr>
          </a:p>
          <a:p>
            <a:endParaRPr lang="en-US" dirty="0">
              <a:solidFill>
                <a:schemeClr val="bg1"/>
              </a:solidFill>
              <a:latin typeface="Avenir Next LT Pro Light" panose="020B0304020202020204" pitchFamily="34" charset="0"/>
            </a:endParaRPr>
          </a:p>
          <a:p>
            <a:r>
              <a:rPr lang="en-US" dirty="0">
                <a:solidFill>
                  <a:schemeClr val="bg1"/>
                </a:solidFill>
                <a:latin typeface="Avenir Next LT Pro Light" panose="020B0304020202020204" pitchFamily="34" charset="0"/>
              </a:rPr>
              <a:t>SEPTEMBER 27, 2024 – (FRIDAY)</a:t>
            </a:r>
          </a:p>
          <a:p>
            <a:r>
              <a:rPr lang="en-US" dirty="0">
                <a:solidFill>
                  <a:schemeClr val="bg1"/>
                </a:solidFill>
                <a:latin typeface="Avenir Next LT Pro Light" panose="020B0304020202020204" pitchFamily="34" charset="0"/>
              </a:rPr>
              <a:t>REGISTRATION STARTS:  10:00</a:t>
            </a:r>
          </a:p>
          <a:p>
            <a:r>
              <a:rPr lang="en-US" dirty="0">
                <a:solidFill>
                  <a:schemeClr val="bg1"/>
                </a:solidFill>
                <a:latin typeface="Avenir Next LT Pro Light" panose="020B0304020202020204" pitchFamily="34" charset="0"/>
              </a:rPr>
              <a:t>COFFEE MORNING RECEPTION:  10:15</a:t>
            </a:r>
          </a:p>
          <a:p>
            <a:r>
              <a:rPr lang="en-US" dirty="0">
                <a:solidFill>
                  <a:schemeClr val="bg1"/>
                </a:solidFill>
                <a:latin typeface="Avenir Next LT Pro Light" panose="020B0304020202020204" pitchFamily="34" charset="0"/>
              </a:rPr>
              <a:t>PROGRAM:  11:00-16:00</a:t>
            </a:r>
          </a:p>
          <a:p>
            <a:r>
              <a:rPr lang="en-US" dirty="0">
                <a:solidFill>
                  <a:schemeClr val="bg1"/>
                </a:solidFill>
                <a:latin typeface="Avenir Next LT Pro Light" panose="020B0304020202020204" pitchFamily="34" charset="0"/>
              </a:rPr>
              <a:t>COCKTAILS RECEPTION:  16:00 - 18:00</a:t>
            </a:r>
          </a:p>
        </p:txBody>
      </p:sp>
      <p:sp>
        <p:nvSpPr>
          <p:cNvPr id="21" name="TextBox 1">
            <a:extLst>
              <a:ext uri="{FF2B5EF4-FFF2-40B4-BE49-F238E27FC236}">
                <a16:creationId xmlns:a16="http://schemas.microsoft.com/office/drawing/2014/main" id="{A9CBB9AE-DAB4-41E6-90F4-429AEC0FAF4A}"/>
              </a:ext>
            </a:extLst>
          </p:cNvPr>
          <p:cNvSpPr txBox="1"/>
          <p:nvPr/>
        </p:nvSpPr>
        <p:spPr>
          <a:xfrm>
            <a:off x="308096" y="2219819"/>
            <a:ext cx="6420513" cy="3139321"/>
          </a:xfrm>
          <a:prstGeom prst="rect">
            <a:avLst/>
          </a:prstGeom>
          <a:noFill/>
        </p:spPr>
        <p:txBody>
          <a:bodyPr wrap="square" rtlCol="0">
            <a:spAutoFit/>
          </a:bodyPr>
          <a:lstStyle/>
          <a:p>
            <a:pPr defTabSz="457017"/>
            <a:r>
              <a:rPr lang="en-US" sz="6600" dirty="0">
                <a:gradFill flip="none" rotWithShape="1">
                  <a:gsLst>
                    <a:gs pos="77000">
                      <a:srgbClr val="E3C268"/>
                    </a:gs>
                    <a:gs pos="25000">
                      <a:srgbClr val="CCA144"/>
                    </a:gs>
                    <a:gs pos="100000">
                      <a:srgbClr val="C09038"/>
                    </a:gs>
                    <a:gs pos="0">
                      <a:srgbClr val="B37F2B"/>
                    </a:gs>
                    <a:gs pos="50000">
                      <a:srgbClr val="F9E28C"/>
                    </a:gs>
                  </a:gsLst>
                  <a:lin ang="13500000" scaled="1"/>
                  <a:tileRect/>
                </a:gradFill>
                <a:latin typeface="Avenir Next LT Pro Light" panose="020B0304020202020204" pitchFamily="34" charset="0"/>
                <a:cs typeface="Times New Roman" panose="02020603050405020304" pitchFamily="18" charset="0"/>
              </a:rPr>
              <a:t>WORLD of INNOVATION in ZÜRICH</a:t>
            </a:r>
          </a:p>
        </p:txBody>
      </p:sp>
      <p:cxnSp>
        <p:nvCxnSpPr>
          <p:cNvPr id="23" name="Straight Connector 22">
            <a:extLst>
              <a:ext uri="{FF2B5EF4-FFF2-40B4-BE49-F238E27FC236}">
                <a16:creationId xmlns:a16="http://schemas.microsoft.com/office/drawing/2014/main" id="{32A0DA3F-535D-4C82-A3D9-6C7C24DC60BD}"/>
              </a:ext>
            </a:extLst>
          </p:cNvPr>
          <p:cNvCxnSpPr>
            <a:cxnSpLocks/>
          </p:cNvCxnSpPr>
          <p:nvPr/>
        </p:nvCxnSpPr>
        <p:spPr>
          <a:xfrm>
            <a:off x="461053" y="5479820"/>
            <a:ext cx="3556161" cy="0"/>
          </a:xfrm>
          <a:prstGeom prst="line">
            <a:avLst/>
          </a:prstGeom>
          <a:ln w="76200" cap="rnd" cmpd="sng">
            <a:gradFill flip="none" rotWithShape="1">
              <a:gsLst>
                <a:gs pos="0">
                  <a:srgbClr val="B5812C"/>
                </a:gs>
                <a:gs pos="53000">
                  <a:srgbClr val="D8B254"/>
                </a:gs>
                <a:gs pos="100000">
                  <a:srgbClr val="FAE597"/>
                </a:gs>
              </a:gsLst>
              <a:lin ang="0" scaled="1"/>
              <a:tileRect/>
            </a:gradFill>
            <a:prstDash val="solid"/>
          </a:ln>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A1E79BE-0C9D-DCE2-2B08-2BEDA45C57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706"/>
          <a:stretch/>
        </p:blipFill>
        <p:spPr>
          <a:xfrm>
            <a:off x="2426181" y="276983"/>
            <a:ext cx="3682035" cy="1328068"/>
          </a:xfrm>
          <a:prstGeom prst="rect">
            <a:avLst/>
          </a:prstGeom>
        </p:spPr>
      </p:pic>
      <p:pic>
        <p:nvPicPr>
          <p:cNvPr id="5" name="Picture 4">
            <a:extLst>
              <a:ext uri="{FF2B5EF4-FFF2-40B4-BE49-F238E27FC236}">
                <a16:creationId xmlns:a16="http://schemas.microsoft.com/office/drawing/2014/main" id="{CFF6DFF7-F3DA-0E3E-A53A-F5F1855F8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75" y="143594"/>
            <a:ext cx="1656685" cy="1594845"/>
          </a:xfrm>
          <a:prstGeom prst="rect">
            <a:avLst/>
          </a:prstGeom>
        </p:spPr>
      </p:pic>
      <p:pic>
        <p:nvPicPr>
          <p:cNvPr id="6" name="Picture 5">
            <a:extLst>
              <a:ext uri="{FF2B5EF4-FFF2-40B4-BE49-F238E27FC236}">
                <a16:creationId xmlns:a16="http://schemas.microsoft.com/office/drawing/2014/main" id="{EEE5977E-6988-42EF-A44A-7E831CC85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052" y="5745710"/>
            <a:ext cx="3493847" cy="368473"/>
          </a:xfrm>
          <a:prstGeom prst="rect">
            <a:avLst/>
          </a:prstGeom>
        </p:spPr>
      </p:pic>
    </p:spTree>
    <p:extLst>
      <p:ext uri="{BB962C8B-B14F-4D97-AF65-F5344CB8AC3E}">
        <p14:creationId xmlns:p14="http://schemas.microsoft.com/office/powerpoint/2010/main" val="731766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373D78-1748-4150-83B1-A87C67E1C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169" y="2116410"/>
            <a:ext cx="3909663" cy="390966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50DF55E3-08A6-46E2-B50A-107F86F7BC85}"/>
              </a:ext>
            </a:extLst>
          </p:cNvPr>
          <p:cNvSpPr txBox="1"/>
          <p:nvPr/>
        </p:nvSpPr>
        <p:spPr>
          <a:xfrm>
            <a:off x="859860" y="6417857"/>
            <a:ext cx="5138280" cy="523220"/>
          </a:xfrm>
          <a:prstGeom prst="rect">
            <a:avLst/>
          </a:prstGeom>
          <a:noFill/>
        </p:spPr>
        <p:txBody>
          <a:bodyPr wrap="square">
            <a:spAutoFit/>
          </a:bodyPr>
          <a:lstStyle/>
          <a:p>
            <a:pPr algn="ctr"/>
            <a:r>
              <a:rPr lang="en-US" sz="2800" dirty="0">
                <a:solidFill>
                  <a:srgbClr val="015554"/>
                </a:solidFill>
                <a:latin typeface="Avenir Next LT Pro Light" panose="020B0304020202020204" pitchFamily="34" charset="0"/>
                <a:cs typeface="Times New Roman" panose="02020603050405020304" pitchFamily="18" charset="0"/>
              </a:rPr>
              <a:t>TOLERANCE</a:t>
            </a:r>
            <a:r>
              <a:rPr lang="en-US" sz="2726" dirty="0">
                <a:solidFill>
                  <a:srgbClr val="015554"/>
                </a:solidFill>
                <a:latin typeface="Avenir Next LT Pro Light" panose="020B0304020202020204" pitchFamily="34" charset="0"/>
                <a:cs typeface="Times New Roman" panose="02020603050405020304" pitchFamily="18" charset="0"/>
              </a:rPr>
              <a:t> IS THE KEY</a:t>
            </a:r>
          </a:p>
        </p:txBody>
      </p:sp>
      <p:sp>
        <p:nvSpPr>
          <p:cNvPr id="3" name="CuadroTexto 2">
            <a:extLst>
              <a:ext uri="{FF2B5EF4-FFF2-40B4-BE49-F238E27FC236}">
                <a16:creationId xmlns:a16="http://schemas.microsoft.com/office/drawing/2014/main" id="{D23AB2ED-5CB9-47C9-B657-A79185E26CD9}"/>
              </a:ext>
            </a:extLst>
          </p:cNvPr>
          <p:cNvSpPr txBox="1"/>
          <p:nvPr/>
        </p:nvSpPr>
        <p:spPr>
          <a:xfrm>
            <a:off x="1103669" y="6929664"/>
            <a:ext cx="4650662" cy="2494144"/>
          </a:xfrm>
          <a:prstGeom prst="rect">
            <a:avLst/>
          </a:prstGeom>
          <a:noFill/>
        </p:spPr>
        <p:txBody>
          <a:bodyPr wrap="square" rtlCol="0">
            <a:spAutoFit/>
          </a:bodyPr>
          <a:lstStyle/>
          <a:p>
            <a:pPr algn="ctr"/>
            <a:r>
              <a:rPr lang="es-ES" sz="2800" dirty="0">
                <a:solidFill>
                  <a:srgbClr val="015554"/>
                </a:solidFill>
                <a:latin typeface="Avenir Next LT Pro Light" panose="020B0304020202020204" pitchFamily="34" charset="0"/>
                <a:cs typeface="Times New Roman" panose="02020603050405020304" pitchFamily="18" charset="0"/>
              </a:rPr>
              <a:t>BE A PART OF THE CIRCLE</a:t>
            </a:r>
          </a:p>
          <a:p>
            <a:pPr algn="ctr"/>
            <a:endParaRPr lang="es-ES" sz="2921" i="1" dirty="0">
              <a:latin typeface="Avenir Next LT Pro Light" panose="020B0304020202020204" pitchFamily="34" charset="0"/>
              <a:cs typeface="Times New Roman" panose="02020603050405020304" pitchFamily="18" charset="0"/>
            </a:endParaRPr>
          </a:p>
          <a:p>
            <a:pPr algn="ctr"/>
            <a:r>
              <a:rPr lang="es-ES" sz="1363" dirty="0">
                <a:latin typeface="Avenir Next LT Pro Light" panose="020B0304020202020204" pitchFamily="34" charset="0"/>
                <a:hlinkClick r:id="rId3">
                  <a:extLst>
                    <a:ext uri="{A12FA001-AC4F-418D-AE19-62706E023703}">
                      <ahyp:hlinkClr xmlns:ahyp="http://schemas.microsoft.com/office/drawing/2018/hyperlinkcolor" val="tx"/>
                    </a:ext>
                  </a:extLst>
                </a:hlinkClick>
              </a:rPr>
              <a:t>contact@theabrahamicbusinesscircle.com</a:t>
            </a:r>
            <a:endParaRPr lang="es-ES" sz="1363" dirty="0">
              <a:latin typeface="Avenir Next LT Pro Light" panose="020B0304020202020204" pitchFamily="34" charset="0"/>
            </a:endParaRPr>
          </a:p>
          <a:p>
            <a:pPr algn="ctr"/>
            <a:endParaRPr lang="es-ES" sz="1363" dirty="0">
              <a:latin typeface="Avenir Next LT Pro Light" panose="020B0304020202020204" pitchFamily="34" charset="0"/>
            </a:endParaRPr>
          </a:p>
          <a:p>
            <a:pPr algn="ctr"/>
            <a:r>
              <a:rPr lang="es-ES" sz="1363" dirty="0">
                <a:latin typeface="Avenir Next LT Pro Light" panose="020B0304020202020204" pitchFamily="34" charset="0"/>
              </a:rPr>
              <a:t>For  </a:t>
            </a:r>
            <a:r>
              <a:rPr lang="es-ES" sz="1363" dirty="0" err="1">
                <a:latin typeface="Avenir Next LT Pro Light" panose="020B0304020202020204" pitchFamily="34" charset="0"/>
              </a:rPr>
              <a:t>Membership</a:t>
            </a:r>
            <a:r>
              <a:rPr lang="es-ES" sz="1363" dirty="0">
                <a:latin typeface="Avenir Next LT Pro Light" panose="020B0304020202020204" pitchFamily="34" charset="0"/>
              </a:rPr>
              <a:t> &amp; </a:t>
            </a:r>
            <a:r>
              <a:rPr lang="es-ES" sz="1363" dirty="0" err="1">
                <a:latin typeface="Avenir Next LT Pro Light" panose="020B0304020202020204" pitchFamily="34" charset="0"/>
              </a:rPr>
              <a:t>Sponsorship</a:t>
            </a:r>
            <a:r>
              <a:rPr lang="es-ES" sz="1363" dirty="0">
                <a:latin typeface="Avenir Next LT Pro Light" panose="020B0304020202020204" pitchFamily="34" charset="0"/>
              </a:rPr>
              <a:t>:  </a:t>
            </a:r>
          </a:p>
          <a:p>
            <a:pPr algn="ctr"/>
            <a:r>
              <a:rPr lang="es-ES" sz="1363" dirty="0">
                <a:latin typeface="Avenir Next LT Pro Light" panose="020B0304020202020204" pitchFamily="34" charset="0"/>
              </a:rPr>
              <a:t>+971 54 498 4350 | +971 50 865 3204</a:t>
            </a:r>
          </a:p>
          <a:p>
            <a:pPr algn="ctr"/>
            <a:endParaRPr lang="es-ES" sz="1363" dirty="0">
              <a:latin typeface="Avenir Next LT Pro Light" panose="020B0304020202020204" pitchFamily="34" charset="0"/>
            </a:endParaRPr>
          </a:p>
          <a:p>
            <a:pPr algn="ctr"/>
            <a:r>
              <a:rPr lang="es-ES" sz="1363" i="1" dirty="0">
                <a:latin typeface="Avenir Next LT Pro Light" panose="020B0304020202020204" pitchFamily="34" charset="0"/>
              </a:rPr>
              <a:t>www.theabrahamicbusinesscircle.com</a:t>
            </a:r>
          </a:p>
          <a:p>
            <a:pPr algn="ctr"/>
            <a:endParaRPr lang="es-ES" sz="1709" dirty="0">
              <a:latin typeface="Avenir Next LT Pro Light" panose="020B0304020202020204" pitchFamily="34" charset="0"/>
            </a:endParaRPr>
          </a:p>
        </p:txBody>
      </p:sp>
      <p:pic>
        <p:nvPicPr>
          <p:cNvPr id="10" name="Picture 9">
            <a:extLst>
              <a:ext uri="{FF2B5EF4-FFF2-40B4-BE49-F238E27FC236}">
                <a16:creationId xmlns:a16="http://schemas.microsoft.com/office/drawing/2014/main" id="{D8C68CF2-F464-4C80-B2E3-B7CBF5E023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62"/>
          <a:stretch/>
        </p:blipFill>
        <p:spPr>
          <a:xfrm>
            <a:off x="1339557" y="739873"/>
            <a:ext cx="4178885" cy="1501797"/>
          </a:xfrm>
          <a:prstGeom prst="rect">
            <a:avLst/>
          </a:prstGeom>
        </p:spPr>
      </p:pic>
    </p:spTree>
    <p:extLst>
      <p:ext uri="{BB962C8B-B14F-4D97-AF65-F5344CB8AC3E}">
        <p14:creationId xmlns:p14="http://schemas.microsoft.com/office/powerpoint/2010/main" val="2069940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3776C5-6F7C-43A2-84A6-0C17EA96D440}"/>
              </a:ext>
            </a:extLst>
          </p:cNvPr>
          <p:cNvSpPr txBox="1"/>
          <p:nvPr/>
        </p:nvSpPr>
        <p:spPr>
          <a:xfrm>
            <a:off x="114300" y="2036448"/>
            <a:ext cx="6629400" cy="1384995"/>
          </a:xfrm>
          <a:prstGeom prst="rect">
            <a:avLst/>
          </a:prstGeom>
          <a:noFill/>
        </p:spPr>
        <p:txBody>
          <a:bodyPr wrap="square" rtlCol="0">
            <a:spAutoFit/>
          </a:bodyPr>
          <a:lstStyle/>
          <a:p>
            <a:pPr algn="ctr"/>
            <a:r>
              <a:rPr lang="en-US" sz="2800" dirty="0">
                <a:latin typeface="Avenir Next LT Pro Light" panose="020B0304020202020204" pitchFamily="34" charset="0"/>
                <a:cs typeface="Times New Roman" panose="02020603050405020304" pitchFamily="18" charset="0"/>
              </a:rPr>
              <a:t>ECONOMIC DIPLOMACY</a:t>
            </a:r>
          </a:p>
          <a:p>
            <a:pPr algn="ctr"/>
            <a:r>
              <a:rPr lang="en-US" sz="2800" dirty="0">
                <a:latin typeface="Avenir Next LT Pro Light" panose="020B0304020202020204" pitchFamily="34" charset="0"/>
                <a:cs typeface="Times New Roman" panose="02020603050405020304" pitchFamily="18" charset="0"/>
              </a:rPr>
              <a:t>promoted through</a:t>
            </a:r>
          </a:p>
          <a:p>
            <a:pPr algn="ctr"/>
            <a:r>
              <a:rPr lang="en-US" sz="2800" dirty="0">
                <a:latin typeface="Avenir Next LT Pro Light" panose="020B0304020202020204" pitchFamily="34" charset="0"/>
                <a:cs typeface="Times New Roman" panose="02020603050405020304" pitchFamily="18" charset="0"/>
              </a:rPr>
              <a:t>BUSINESS and INVESTMENTS</a:t>
            </a:r>
          </a:p>
        </p:txBody>
      </p:sp>
      <p:sp>
        <p:nvSpPr>
          <p:cNvPr id="12" name="TextBox 11">
            <a:extLst>
              <a:ext uri="{FF2B5EF4-FFF2-40B4-BE49-F238E27FC236}">
                <a16:creationId xmlns:a16="http://schemas.microsoft.com/office/drawing/2014/main" id="{2E38FECF-8953-4BA2-8DF1-1B5FD006A84E}"/>
              </a:ext>
            </a:extLst>
          </p:cNvPr>
          <p:cNvSpPr txBox="1"/>
          <p:nvPr/>
        </p:nvSpPr>
        <p:spPr>
          <a:xfrm>
            <a:off x="474951" y="3684709"/>
            <a:ext cx="5867400" cy="6001643"/>
          </a:xfrm>
          <a:prstGeom prst="rect">
            <a:avLst/>
          </a:prstGeom>
          <a:noFill/>
        </p:spPr>
        <p:txBody>
          <a:bodyPr wrap="square" rtlCol="0">
            <a:spAutoFit/>
          </a:bodyPr>
          <a:lstStyle/>
          <a:p>
            <a:pPr algn="ctr"/>
            <a:r>
              <a:rPr lang="en-GB" sz="1600" dirty="0">
                <a:latin typeface="Avenir Next LT Pro Light" panose="020B0304020202020204" pitchFamily="34" charset="0"/>
                <a:cs typeface="Times New Roman" panose="02020603050405020304" pitchFamily="18" charset="0"/>
              </a:rPr>
              <a:t>The Abrahamic Business Circle is a prestigious global network dedicated to advancing economic diplomacy through business and strategic investments. Our members include entrepreneurs, investors, corporates, and diplomats spanning 56 countries, showcasing how entrepreneurial spirit and global investments can drive sustainable development worldwide.</a:t>
            </a:r>
          </a:p>
          <a:p>
            <a:pPr algn="ctr"/>
            <a:r>
              <a:rPr lang="en-GB" sz="1600" dirty="0">
                <a:latin typeface="Avenir Next LT Pro Light" panose="020B0304020202020204" pitchFamily="34" charset="0"/>
                <a:cs typeface="Times New Roman" panose="02020603050405020304" pitchFamily="18" charset="0"/>
              </a:rPr>
              <a:t> </a:t>
            </a:r>
          </a:p>
          <a:p>
            <a:pPr algn="ctr"/>
            <a:r>
              <a:rPr lang="en-GB" sz="1600" dirty="0">
                <a:latin typeface="Avenir Next LT Pro Light" panose="020B0304020202020204" pitchFamily="34" charset="0"/>
                <a:cs typeface="Times New Roman" panose="02020603050405020304" pitchFamily="18" charset="0"/>
              </a:rPr>
              <a:t>Established prior to the Abraham Accords in September 2020, our Circle is committed to fostering unity and dialogue through economic collaboration.</a:t>
            </a:r>
          </a:p>
          <a:p>
            <a:pPr algn="ctr"/>
            <a:r>
              <a:rPr lang="en-GB" sz="1600" dirty="0">
                <a:latin typeface="Avenir Next LT Pro Light" panose="020B0304020202020204" pitchFamily="34" charset="0"/>
                <a:cs typeface="Times New Roman" panose="02020603050405020304" pitchFamily="18" charset="0"/>
              </a:rPr>
              <a:t> </a:t>
            </a:r>
          </a:p>
          <a:p>
            <a:pPr algn="ctr"/>
            <a:r>
              <a:rPr lang="en-GB" sz="1600" dirty="0">
                <a:latin typeface="Avenir Next LT Pro Light" panose="020B0304020202020204" pitchFamily="34" charset="0"/>
                <a:cs typeface="Times New Roman" panose="02020603050405020304" pitchFamily="18" charset="0"/>
              </a:rPr>
              <a:t>We uphold core values of integrity, mutual respect, and collaboration, fostering a trusted network through quarterly meetings and events that drive economic growth, nurture entrepreneurship, and advocate for global progress. The Abrahamic Business Circle is strictly apolitical and areligious, focusing exclusively on tolerance and business.</a:t>
            </a:r>
          </a:p>
          <a:p>
            <a:pPr algn="ctr"/>
            <a:r>
              <a:rPr lang="en-GB" sz="1600" dirty="0">
                <a:latin typeface="Avenir Next LT Pro Light" panose="020B0304020202020204" pitchFamily="34" charset="0"/>
                <a:cs typeface="Times New Roman" panose="02020603050405020304" pitchFamily="18" charset="0"/>
              </a:rPr>
              <a:t> </a:t>
            </a:r>
          </a:p>
          <a:p>
            <a:pPr algn="ctr"/>
            <a:r>
              <a:rPr lang="en-GB" sz="1600" dirty="0">
                <a:latin typeface="Avenir Next LT Pro Light" panose="020B0304020202020204" pitchFamily="34" charset="0"/>
                <a:cs typeface="Times New Roman" panose="02020603050405020304" pitchFamily="18" charset="0"/>
              </a:rPr>
              <a:t>As a community of visionaries, we believe in the transformative power of collective action and relentless pursuit of excellence to shape a future characterized by shared prosperity and innovation.</a:t>
            </a:r>
          </a:p>
          <a:p>
            <a:pPr algn="ctr"/>
            <a:r>
              <a:rPr lang="en-GB" sz="1600" dirty="0">
                <a:latin typeface="Avenir Next LT Pro Light" panose="020B0304020202020204" pitchFamily="34" charset="0"/>
                <a:cs typeface="Times New Roman" panose="02020603050405020304" pitchFamily="18" charset="0"/>
              </a:rPr>
              <a:t> </a:t>
            </a:r>
            <a:endParaRPr lang="en-US" sz="1600" dirty="0">
              <a:latin typeface="Avenir Next LT Pro Light" panose="020B030402020202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9672912A-244E-2BC5-445B-B0D6F6747DE9}"/>
              </a:ext>
            </a:extLst>
          </p:cNvPr>
          <p:cNvCxnSpPr>
            <a:cxnSpLocks/>
          </p:cNvCxnSpPr>
          <p:nvPr/>
        </p:nvCxnSpPr>
        <p:spPr>
          <a:xfrm>
            <a:off x="220578" y="3401379"/>
            <a:ext cx="6376146" cy="0"/>
          </a:xfrm>
          <a:prstGeom prst="line">
            <a:avLst/>
          </a:prstGeom>
          <a:ln w="38100" cap="rnd" cmpd="sng">
            <a:gradFill flip="none" rotWithShape="1">
              <a:gsLst>
                <a:gs pos="0">
                  <a:srgbClr val="B5812C"/>
                </a:gs>
                <a:gs pos="53000">
                  <a:srgbClr val="D8B254"/>
                </a:gs>
                <a:gs pos="100000">
                  <a:srgbClr val="FAE597"/>
                </a:gs>
              </a:gsLst>
              <a:lin ang="0" scaled="1"/>
              <a:tileRect/>
            </a:gradFill>
            <a:prstDash val="solid"/>
          </a:ln>
          <a:effectLst/>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BA17BAAE-F39E-35C2-419C-D9B047383E45}"/>
              </a:ext>
            </a:extLst>
          </p:cNvPr>
          <p:cNvSpPr txBox="1">
            <a:spLocks/>
          </p:cNvSpPr>
          <p:nvPr/>
        </p:nvSpPr>
        <p:spPr>
          <a:xfrm>
            <a:off x="4799301"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1C0543-E4CE-4FDA-8A6A-D98464723829}" type="slidenum">
              <a:rPr lang="en-US" smtClean="0"/>
              <a:pPr/>
              <a:t>2</a:t>
            </a:fld>
            <a:endParaRPr lang="en-US" dirty="0"/>
          </a:p>
        </p:txBody>
      </p:sp>
      <p:pic>
        <p:nvPicPr>
          <p:cNvPr id="2" name="Picture 1">
            <a:extLst>
              <a:ext uri="{FF2B5EF4-FFF2-40B4-BE49-F238E27FC236}">
                <a16:creationId xmlns:a16="http://schemas.microsoft.com/office/drawing/2014/main" id="{FB14778E-B687-9CE0-0BF9-124D085478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3392" y="163665"/>
            <a:ext cx="1931216" cy="1859129"/>
          </a:xfrm>
          <a:prstGeom prst="rect">
            <a:avLst/>
          </a:prstGeom>
        </p:spPr>
      </p:pic>
      <p:sp>
        <p:nvSpPr>
          <p:cNvPr id="10" name="TextBox 9">
            <a:extLst>
              <a:ext uri="{FF2B5EF4-FFF2-40B4-BE49-F238E27FC236}">
                <a16:creationId xmlns:a16="http://schemas.microsoft.com/office/drawing/2014/main" id="{E5FD6B1A-17E6-4D41-A27C-C6AED3747FF7}"/>
              </a:ext>
            </a:extLst>
          </p:cNvPr>
          <p:cNvSpPr txBox="1"/>
          <p:nvPr/>
        </p:nvSpPr>
        <p:spPr>
          <a:xfrm>
            <a:off x="0" y="9543547"/>
            <a:ext cx="6858000" cy="261610"/>
          </a:xfrm>
          <a:prstGeom prst="rect">
            <a:avLst/>
          </a:prstGeom>
          <a:noFill/>
        </p:spPr>
        <p:txBody>
          <a:bodyPr wrap="square" rtlCol="0">
            <a:spAutoFit/>
          </a:bodyPr>
          <a:lstStyle/>
          <a:p>
            <a:pPr algn="ctr"/>
            <a:r>
              <a:rPr lang="en-US" sz="1100" i="1" dirty="0">
                <a:latin typeface="Avenir Next LT Pro Light" panose="020B0304020202020204" pitchFamily="34" charset="0"/>
              </a:rPr>
              <a:t>www.theabrahamicbusinesscircle.com</a:t>
            </a:r>
          </a:p>
        </p:txBody>
      </p:sp>
    </p:spTree>
    <p:extLst>
      <p:ext uri="{BB962C8B-B14F-4D97-AF65-F5344CB8AC3E}">
        <p14:creationId xmlns:p14="http://schemas.microsoft.com/office/powerpoint/2010/main" val="2518886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C5AA5B-1C85-45A9-92D6-605257A5D0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 t="26033" r="-28" b="19507"/>
          <a:stretch/>
        </p:blipFill>
        <p:spPr>
          <a:xfrm>
            <a:off x="44222" y="2493783"/>
            <a:ext cx="6773356" cy="2459217"/>
          </a:xfrm>
          <a:prstGeom prst="rect">
            <a:avLst/>
          </a:prstGeom>
          <a:ln>
            <a:noFill/>
          </a:ln>
          <a:effectLst/>
        </p:spPr>
      </p:pic>
      <p:pic>
        <p:nvPicPr>
          <p:cNvPr id="15" name="Picture 2">
            <a:extLst>
              <a:ext uri="{FF2B5EF4-FFF2-40B4-BE49-F238E27FC236}">
                <a16:creationId xmlns:a16="http://schemas.microsoft.com/office/drawing/2014/main" id="{6444F673-10A2-4411-A1E2-D2B4B4E5CE6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t="23238" b="23238"/>
          <a:stretch/>
        </p:blipFill>
        <p:spPr bwMode="auto">
          <a:xfrm>
            <a:off x="44222" y="4986321"/>
            <a:ext cx="6773560" cy="24163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2F1B5C0-81DA-521B-6854-7E6F7AF16F4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000"/>
                    </a14:imgEffect>
                    <a14:imgEffect>
                      <a14:colorTemperature colorTemp="3876"/>
                    </a14:imgEffect>
                    <a14:imgEffect>
                      <a14:saturation sat="70000"/>
                    </a14:imgEffect>
                    <a14:imgEffect>
                      <a14:brightnessContrast bright="48000"/>
                    </a14:imgEffect>
                  </a14:imgLayer>
                </a14:imgProps>
              </a:ext>
              <a:ext uri="{28A0092B-C50C-407E-A947-70E740481C1C}">
                <a14:useLocalDpi xmlns:a14="http://schemas.microsoft.com/office/drawing/2010/main" val="0"/>
              </a:ext>
            </a:extLst>
          </a:blip>
          <a:srcRect l="-215" t="38223" r="-1" b="8476"/>
          <a:stretch/>
        </p:blipFill>
        <p:spPr bwMode="auto">
          <a:xfrm>
            <a:off x="25796" y="7463599"/>
            <a:ext cx="6787982" cy="24068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2D4AFF-E116-4C9D-BB59-50A170754BD3}"/>
              </a:ext>
            </a:extLst>
          </p:cNvPr>
          <p:cNvSpPr txBox="1"/>
          <p:nvPr/>
        </p:nvSpPr>
        <p:spPr>
          <a:xfrm>
            <a:off x="95814" y="9438787"/>
            <a:ext cx="6717964"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Avenir Next LT Pro Light" panose="020B0304020202020204" pitchFamily="34" charset="0"/>
                <a:cs typeface="Times New Roman" panose="02020603050405020304" pitchFamily="18" charset="0"/>
              </a:rPr>
              <a:t>Some of the Previous Distinguished Guests and Speakers… </a:t>
            </a:r>
            <a:endParaRPr lang="en-AE" dirty="0">
              <a:solidFill>
                <a:schemeClr val="bg1"/>
              </a:solidFill>
              <a:effectLst>
                <a:outerShdw blurRad="38100" dist="38100" dir="2700000" algn="tl">
                  <a:srgbClr val="000000">
                    <a:alpha val="43137"/>
                  </a:srgbClr>
                </a:outerShdw>
              </a:effectLst>
              <a:latin typeface="Avenir Next LT Pro Light" panose="020B03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052905B-6617-3465-BFE8-432C422597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 t="33312" r="125" b="13253"/>
          <a:stretch/>
        </p:blipFill>
        <p:spPr>
          <a:xfrm>
            <a:off x="44222" y="35546"/>
            <a:ext cx="6769556" cy="2410289"/>
          </a:xfrm>
          <a:prstGeom prst="rect">
            <a:avLst/>
          </a:prstGeom>
          <a:ln>
            <a:noFill/>
          </a:ln>
          <a:effectLst/>
        </p:spPr>
      </p:pic>
    </p:spTree>
    <p:extLst>
      <p:ext uri="{BB962C8B-B14F-4D97-AF65-F5344CB8AC3E}">
        <p14:creationId xmlns:p14="http://schemas.microsoft.com/office/powerpoint/2010/main" val="62537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12B8-5C80-A901-C486-7E11DE662A84}"/>
              </a:ext>
            </a:extLst>
          </p:cNvPr>
          <p:cNvSpPr/>
          <p:nvPr/>
        </p:nvSpPr>
        <p:spPr>
          <a:xfrm>
            <a:off x="0" y="-714"/>
            <a:ext cx="6858000" cy="467439"/>
          </a:xfrm>
          <a:prstGeom prst="rect">
            <a:avLst/>
          </a:prstGeom>
          <a:solidFill>
            <a:srgbClr val="0155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sz="1013"/>
          </a:p>
        </p:txBody>
      </p:sp>
      <p:pic>
        <p:nvPicPr>
          <p:cNvPr id="3" name="Picture 2">
            <a:extLst>
              <a:ext uri="{FF2B5EF4-FFF2-40B4-BE49-F238E27FC236}">
                <a16:creationId xmlns:a16="http://schemas.microsoft.com/office/drawing/2014/main" id="{A93813EF-7AAF-3B94-7F6F-86A0922EFA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26341" y="36948"/>
            <a:ext cx="392531" cy="378171"/>
          </a:xfrm>
          <a:prstGeom prst="rect">
            <a:avLst/>
          </a:prstGeom>
        </p:spPr>
      </p:pic>
      <p:sp>
        <p:nvSpPr>
          <p:cNvPr id="620" name="Title 1">
            <a:extLst>
              <a:ext uri="{FF2B5EF4-FFF2-40B4-BE49-F238E27FC236}">
                <a16:creationId xmlns:a16="http://schemas.microsoft.com/office/drawing/2014/main" id="{4B54DDEB-2D7C-8CB1-B5E9-9572BE10D56E}"/>
              </a:ext>
            </a:extLst>
          </p:cNvPr>
          <p:cNvSpPr txBox="1">
            <a:spLocks/>
          </p:cNvSpPr>
          <p:nvPr/>
        </p:nvSpPr>
        <p:spPr>
          <a:xfrm>
            <a:off x="262990" y="1220499"/>
            <a:ext cx="6286500" cy="1461939"/>
          </a:xfrm>
          <a:prstGeom prst="rect">
            <a:avLst/>
          </a:prstGeom>
        </p:spPr>
        <p:txBody>
          <a:bodyPr wrap="square" lIns="0" tIns="0" rIns="0" bIns="0">
            <a:spAutoFit/>
          </a:bodyPr>
          <a:lstStyle>
            <a:lvl1pPr>
              <a:defRPr sz="2200" b="1" i="0">
                <a:solidFill>
                  <a:schemeClr val="bg1"/>
                </a:solidFill>
                <a:latin typeface="Tahoma"/>
                <a:ea typeface="+mj-ea"/>
                <a:cs typeface="Tahoma"/>
              </a:defRPr>
            </a:lvl1pPr>
          </a:lstStyle>
          <a:p>
            <a:pPr algn="just"/>
            <a:r>
              <a:rPr lang="en-GB" sz="800" kern="0" dirty="0">
                <a:solidFill>
                  <a:srgbClr val="015554"/>
                </a:solidFill>
                <a:latin typeface="Avenir Next LT Pro" panose="020B0504020202020204" pitchFamily="34" charset="0"/>
              </a:rPr>
              <a:t>Purpose of the Event:</a:t>
            </a:r>
          </a:p>
          <a:p>
            <a:pPr algn="just"/>
            <a:endParaRPr lang="en-GB" sz="500" kern="0" dirty="0">
              <a:solidFill>
                <a:schemeClr val="bg2">
                  <a:lumMod val="25000"/>
                </a:schemeClr>
              </a:solidFill>
              <a:latin typeface="Avenir Next LT Pro" panose="020B0504020202020204" pitchFamily="34" charset="0"/>
            </a:endParaRPr>
          </a:p>
          <a:p>
            <a:pPr algn="just"/>
            <a:r>
              <a:rPr lang="en-GB" sz="700" b="0" kern="0" dirty="0">
                <a:solidFill>
                  <a:schemeClr val="bg2">
                    <a:lumMod val="25000"/>
                  </a:schemeClr>
                </a:solidFill>
                <a:latin typeface="Avenir Next LT Pro" panose="020B0504020202020204" pitchFamily="34" charset="0"/>
              </a:rPr>
              <a:t>World of Innovation event is a significant business gathering for our global members, offering direct access to cutting-edge ideas and high-impact projects. It provides valuable insights from industry leaders and fosters strategic networking opportunities, enabling members to forge new partnerships and explore investment prospects. By participating, members can enhance their knowledge, expand their global network, and drive collaborative innovation in an interconnected business environment.</a:t>
            </a:r>
          </a:p>
          <a:p>
            <a:pPr algn="just"/>
            <a:endParaRPr lang="en-GB" sz="500" b="0" kern="0" dirty="0">
              <a:solidFill>
                <a:schemeClr val="bg2">
                  <a:lumMod val="25000"/>
                </a:schemeClr>
              </a:solidFill>
              <a:latin typeface="Avenir Next LT Pro" panose="020B0504020202020204" pitchFamily="34" charset="0"/>
            </a:endParaRPr>
          </a:p>
          <a:p>
            <a:pPr algn="just"/>
            <a:r>
              <a:rPr lang="en-GB" sz="800" kern="0" dirty="0">
                <a:solidFill>
                  <a:srgbClr val="015554"/>
                </a:solidFill>
                <a:latin typeface="Avenir Next LT Pro" panose="020B0504020202020204" pitchFamily="34" charset="0"/>
              </a:rPr>
              <a:t>Key Points:</a:t>
            </a:r>
          </a:p>
          <a:p>
            <a:pPr algn="just"/>
            <a:endParaRPr lang="en-GB" sz="500" b="0" kern="0" dirty="0">
              <a:solidFill>
                <a:schemeClr val="bg2">
                  <a:lumMod val="25000"/>
                </a:schemeClr>
              </a:solidFill>
              <a:latin typeface="Avenir Next LT Pro" panose="020B0504020202020204" pitchFamily="34" charset="0"/>
            </a:endParaRPr>
          </a:p>
          <a:p>
            <a:pPr marL="171450" indent="-171450" algn="just">
              <a:buFont typeface="Arial" panose="020B0604020202020204" pitchFamily="34" charset="0"/>
              <a:buChar char="•"/>
            </a:pPr>
            <a:r>
              <a:rPr lang="en-GB" sz="700" b="0" kern="0" dirty="0">
                <a:solidFill>
                  <a:schemeClr val="bg2">
                    <a:lumMod val="25000"/>
                  </a:schemeClr>
                </a:solidFill>
                <a:latin typeface="Avenir Next LT Pro" panose="020B0504020202020204" pitchFamily="34" charset="0"/>
              </a:rPr>
              <a:t>The program is designed with ample networking opportunities strategically placed to foster meaningful connections and keep energy levels high.</a:t>
            </a:r>
          </a:p>
          <a:p>
            <a:pPr marL="171450" indent="-171450" algn="just">
              <a:buFont typeface="Arial" panose="020B0604020202020204" pitchFamily="34" charset="0"/>
              <a:buChar char="•"/>
            </a:pPr>
            <a:r>
              <a:rPr lang="en-GB" sz="700" b="0" kern="0" dirty="0">
                <a:solidFill>
                  <a:schemeClr val="bg2">
                    <a:lumMod val="25000"/>
                  </a:schemeClr>
                </a:solidFill>
                <a:latin typeface="Avenir Next LT Pro" panose="020B0504020202020204" pitchFamily="34" charset="0"/>
              </a:rPr>
              <a:t>Each segment of the program has a clear strategic purpose, aimed at driving innovation, collaboration, and actionable outcomes.</a:t>
            </a:r>
          </a:p>
          <a:p>
            <a:pPr marL="171450" indent="-171450" algn="just">
              <a:buFont typeface="Arial" panose="020B0604020202020204" pitchFamily="34" charset="0"/>
              <a:buChar char="•"/>
            </a:pPr>
            <a:r>
              <a:rPr lang="en-GB" sz="700" b="0" kern="0" dirty="0">
                <a:solidFill>
                  <a:schemeClr val="bg2">
                    <a:lumMod val="25000"/>
                  </a:schemeClr>
                </a:solidFill>
                <a:latin typeface="Avenir Next LT Pro" panose="020B0504020202020204" pitchFamily="34" charset="0"/>
              </a:rPr>
              <a:t>The event balances content delivery with interaction, ensuring that participants leave with both new knowledge and valuable new contacts.</a:t>
            </a:r>
          </a:p>
          <a:p>
            <a:pPr algn="just"/>
            <a:endParaRPr lang="en-GB" sz="500" b="0" kern="0" dirty="0">
              <a:solidFill>
                <a:schemeClr val="bg2">
                  <a:lumMod val="25000"/>
                </a:schemeClr>
              </a:solidFill>
              <a:latin typeface="Avenir Next LT Pro" panose="020B0504020202020204" pitchFamily="34" charset="0"/>
            </a:endParaRPr>
          </a:p>
          <a:p>
            <a:pPr algn="just"/>
            <a:r>
              <a:rPr lang="en-GB" sz="800" kern="0" dirty="0">
                <a:solidFill>
                  <a:srgbClr val="015554"/>
                </a:solidFill>
                <a:latin typeface="Avenir Next LT Pro" panose="020B0504020202020204" pitchFamily="34" charset="0"/>
              </a:rPr>
              <a:t>Overview of the Day:</a:t>
            </a:r>
          </a:p>
        </p:txBody>
      </p:sp>
      <p:sp>
        <p:nvSpPr>
          <p:cNvPr id="9" name="Slide Number Placeholder 1">
            <a:extLst>
              <a:ext uri="{FF2B5EF4-FFF2-40B4-BE49-F238E27FC236}">
                <a16:creationId xmlns:a16="http://schemas.microsoft.com/office/drawing/2014/main" id="{67469355-971E-47F5-AA4C-5C4F6C5ED0D8}"/>
              </a:ext>
            </a:extLst>
          </p:cNvPr>
          <p:cNvSpPr txBox="1">
            <a:spLocks/>
          </p:cNvSpPr>
          <p:nvPr/>
        </p:nvSpPr>
        <p:spPr>
          <a:xfrm>
            <a:off x="5051960"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4</a:t>
            </a:r>
          </a:p>
        </p:txBody>
      </p:sp>
      <p:sp>
        <p:nvSpPr>
          <p:cNvPr id="10" name="Title 1">
            <a:extLst>
              <a:ext uri="{FF2B5EF4-FFF2-40B4-BE49-F238E27FC236}">
                <a16:creationId xmlns:a16="http://schemas.microsoft.com/office/drawing/2014/main" id="{D1D1773B-58D9-44F8-B1B0-D31A1ED2D92A}"/>
              </a:ext>
            </a:extLst>
          </p:cNvPr>
          <p:cNvSpPr txBox="1">
            <a:spLocks/>
          </p:cNvSpPr>
          <p:nvPr/>
        </p:nvSpPr>
        <p:spPr>
          <a:xfrm>
            <a:off x="-1" y="540420"/>
            <a:ext cx="6857999" cy="430887"/>
          </a:xfrm>
          <a:prstGeom prst="rect">
            <a:avLst/>
          </a:prstGeom>
        </p:spPr>
        <p:txBody>
          <a:bodyPr wrap="square" lIns="0" tIns="0" rIns="0" bIns="0">
            <a:spAutoFit/>
          </a:bodyPr>
          <a:lstStyle>
            <a:lvl1pPr>
              <a:defRPr sz="2200" b="1" i="0">
                <a:solidFill>
                  <a:schemeClr val="bg1"/>
                </a:solidFill>
                <a:latin typeface="Tahoma"/>
                <a:ea typeface="+mj-ea"/>
                <a:cs typeface="Tahoma"/>
              </a:defRPr>
            </a:lvl1pPr>
          </a:lstStyle>
          <a:p>
            <a:pPr algn="ctr"/>
            <a:r>
              <a:rPr lang="en-US" sz="2800" b="0" kern="0" spc="300" dirty="0">
                <a:solidFill>
                  <a:srgbClr val="015B5A"/>
                </a:solidFill>
                <a:latin typeface="Avenir Next LT Pro" panose="020B0504020202020204" pitchFamily="34" charset="0"/>
              </a:rPr>
              <a:t>WORLD OF INNOVATION</a:t>
            </a:r>
          </a:p>
        </p:txBody>
      </p:sp>
      <p:sp>
        <p:nvSpPr>
          <p:cNvPr id="11" name="Title 1">
            <a:extLst>
              <a:ext uri="{FF2B5EF4-FFF2-40B4-BE49-F238E27FC236}">
                <a16:creationId xmlns:a16="http://schemas.microsoft.com/office/drawing/2014/main" id="{F887EBA7-0686-4115-B08D-314CE25D5900}"/>
              </a:ext>
            </a:extLst>
          </p:cNvPr>
          <p:cNvSpPr txBox="1">
            <a:spLocks/>
          </p:cNvSpPr>
          <p:nvPr/>
        </p:nvSpPr>
        <p:spPr>
          <a:xfrm>
            <a:off x="375851" y="963590"/>
            <a:ext cx="5828298" cy="184666"/>
          </a:xfrm>
          <a:prstGeom prst="rect">
            <a:avLst/>
          </a:prstGeom>
        </p:spPr>
        <p:txBody>
          <a:bodyPr wrap="square" lIns="0" tIns="0" rIns="0" bIns="0">
            <a:spAutoFit/>
          </a:bodyPr>
          <a:lstStyle>
            <a:lvl1pPr>
              <a:defRPr sz="2200" b="1" i="0">
                <a:solidFill>
                  <a:schemeClr val="bg1"/>
                </a:solidFill>
                <a:latin typeface="Tahoma"/>
                <a:ea typeface="+mj-ea"/>
                <a:cs typeface="Tahoma"/>
              </a:defRPr>
            </a:lvl1pPr>
          </a:lstStyle>
          <a:p>
            <a:pPr algn="r"/>
            <a:r>
              <a:rPr lang="en-US" sz="1200" b="0" i="1" kern="0" dirty="0">
                <a:solidFill>
                  <a:srgbClr val="015B5A"/>
                </a:solidFill>
                <a:latin typeface="Avenir Next LT Pro" panose="020B0504020202020204" pitchFamily="34" charset="0"/>
              </a:rPr>
              <a:t>by The Abrahamic Business Circle </a:t>
            </a:r>
          </a:p>
        </p:txBody>
      </p:sp>
      <p:graphicFrame>
        <p:nvGraphicFramePr>
          <p:cNvPr id="4" name="Table 4">
            <a:extLst>
              <a:ext uri="{FF2B5EF4-FFF2-40B4-BE49-F238E27FC236}">
                <a16:creationId xmlns:a16="http://schemas.microsoft.com/office/drawing/2014/main" id="{4B463B8E-6C25-4AF1-8FAE-700D704628FA}"/>
              </a:ext>
            </a:extLst>
          </p:cNvPr>
          <p:cNvGraphicFramePr>
            <a:graphicFrameLocks noGrp="1"/>
          </p:cNvGraphicFramePr>
          <p:nvPr>
            <p:extLst>
              <p:ext uri="{D42A27DB-BD31-4B8C-83A1-F6EECF244321}">
                <p14:modId xmlns:p14="http://schemas.microsoft.com/office/powerpoint/2010/main" val="2852818747"/>
              </p:ext>
            </p:extLst>
          </p:nvPr>
        </p:nvGraphicFramePr>
        <p:xfrm>
          <a:off x="262990" y="2664050"/>
          <a:ext cx="6332019" cy="6824907"/>
        </p:xfrm>
        <a:graphic>
          <a:graphicData uri="http://schemas.openxmlformats.org/drawingml/2006/table">
            <a:tbl>
              <a:tblPr firstRow="1" bandRow="1">
                <a:tableStyleId>{F5AB1C69-6EDB-4FF4-983F-18BD219EF322}</a:tableStyleId>
              </a:tblPr>
              <a:tblGrid>
                <a:gridCol w="921943">
                  <a:extLst>
                    <a:ext uri="{9D8B030D-6E8A-4147-A177-3AD203B41FA5}">
                      <a16:colId xmlns:a16="http://schemas.microsoft.com/office/drawing/2014/main" val="1970131193"/>
                    </a:ext>
                  </a:extLst>
                </a:gridCol>
                <a:gridCol w="2103929">
                  <a:extLst>
                    <a:ext uri="{9D8B030D-6E8A-4147-A177-3AD203B41FA5}">
                      <a16:colId xmlns:a16="http://schemas.microsoft.com/office/drawing/2014/main" val="646444732"/>
                    </a:ext>
                  </a:extLst>
                </a:gridCol>
                <a:gridCol w="3306147">
                  <a:extLst>
                    <a:ext uri="{9D8B030D-6E8A-4147-A177-3AD203B41FA5}">
                      <a16:colId xmlns:a16="http://schemas.microsoft.com/office/drawing/2014/main" val="1147934812"/>
                    </a:ext>
                  </a:extLst>
                </a:gridCol>
              </a:tblGrid>
              <a:tr h="240980">
                <a:tc gridSpan="3">
                  <a:txBody>
                    <a:bodyPr/>
                    <a:lstStyle/>
                    <a:p>
                      <a:pPr algn="ctr"/>
                      <a:r>
                        <a:rPr lang="en-GB" sz="900" spc="600" dirty="0">
                          <a:solidFill>
                            <a:schemeClr val="bg1"/>
                          </a:solidFill>
                          <a:effectLst>
                            <a:outerShdw blurRad="38100" dist="38100" dir="2700000" algn="tl">
                              <a:srgbClr val="000000">
                                <a:alpha val="43137"/>
                              </a:srgbClr>
                            </a:outerShdw>
                          </a:effectLst>
                          <a:latin typeface="Avenir Next LT Pro Light" panose="020B0304020202020204" pitchFamily="34" charset="0"/>
                        </a:rPr>
                        <a:t>AGENDA</a:t>
                      </a:r>
                      <a:endParaRPr lang="en-AE" sz="900" spc="600" dirty="0">
                        <a:solidFill>
                          <a:schemeClr val="bg1"/>
                        </a:solidFill>
                        <a:effectLst>
                          <a:outerShdw blurRad="38100" dist="38100" dir="2700000" algn="tl">
                            <a:srgbClr val="000000">
                              <a:alpha val="43137"/>
                            </a:srgbClr>
                          </a:outerShdw>
                        </a:effectLst>
                        <a:latin typeface="Avenir Next LT Pro Light" panose="020B0304020202020204" pitchFamily="34" charset="0"/>
                      </a:endParaRPr>
                    </a:p>
                  </a:txBody>
                  <a:tcPr anchor="ctr"/>
                </a:tc>
                <a:tc hMerge="1">
                  <a:txBody>
                    <a:bodyPr/>
                    <a:lstStyle/>
                    <a:p>
                      <a:endParaRPr lang="en-AE" sz="700" dirty="0">
                        <a:solidFill>
                          <a:schemeClr val="tx1">
                            <a:lumMod val="50000"/>
                            <a:lumOff val="50000"/>
                          </a:schemeClr>
                        </a:solidFill>
                        <a:latin typeface="Avenir Next LT Pro Light" panose="020B0304020202020204" pitchFamily="34" charset="0"/>
                      </a:endParaRPr>
                    </a:p>
                  </a:txBody>
                  <a:tcPr anchor="ctr"/>
                </a:tc>
                <a:tc hMerge="1">
                  <a:txBody>
                    <a:bodyPr/>
                    <a:lstStyle/>
                    <a:p>
                      <a:endParaRPr lang="en-AE" sz="700" dirty="0">
                        <a:solidFill>
                          <a:schemeClr val="tx1">
                            <a:lumMod val="50000"/>
                            <a:lumOff val="50000"/>
                          </a:schemeClr>
                        </a:solidFill>
                        <a:latin typeface="Avenir Next LT Pro Light" panose="020B0304020202020204" pitchFamily="34" charset="0"/>
                      </a:endParaRPr>
                    </a:p>
                  </a:txBody>
                  <a:tcPr anchor="ctr"/>
                </a:tc>
                <a:extLst>
                  <a:ext uri="{0D108BD9-81ED-4DB2-BD59-A6C34878D82A}">
                    <a16:rowId xmlns:a16="http://schemas.microsoft.com/office/drawing/2014/main" val="1888113165"/>
                  </a:ext>
                </a:extLst>
              </a:tr>
              <a:tr h="291758">
                <a:tc>
                  <a:txBody>
                    <a:bodyPr/>
                    <a:lstStyle/>
                    <a:p>
                      <a:pPr algn="ctr"/>
                      <a:r>
                        <a:rPr lang="en-GB" sz="600" dirty="0">
                          <a:solidFill>
                            <a:schemeClr val="bg2">
                              <a:lumMod val="25000"/>
                            </a:schemeClr>
                          </a:solidFill>
                          <a:latin typeface="Avenir Next LT Pro Light" panose="020B0304020202020204" pitchFamily="34" charset="0"/>
                        </a:rPr>
                        <a:t>10:00</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dirty="0">
                          <a:solidFill>
                            <a:schemeClr val="bg2">
                              <a:lumMod val="25000"/>
                            </a:schemeClr>
                          </a:solidFill>
                          <a:latin typeface="Avenir Next LT Pro Light" panose="020B0304020202020204" pitchFamily="34" charset="0"/>
                        </a:rPr>
                        <a:t>REGISTRATION / PRE-NETWORKING MORNING COFFEE RECEPTIONS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500" i="1" dirty="0">
                          <a:solidFill>
                            <a:schemeClr val="bg2">
                              <a:lumMod val="25000"/>
                            </a:schemeClr>
                          </a:solidFill>
                          <a:latin typeface="Avenir Next LT Pro Light" panose="020B0304020202020204" pitchFamily="34" charset="0"/>
                        </a:rPr>
                        <a:t>This early networking session sets the stage for the day, allowing participants to make initial connections in a relaxed atmosphere.</a:t>
                      </a:r>
                    </a:p>
                  </a:txBody>
                  <a:tcPr anchor="ctr"/>
                </a:tc>
                <a:tc hMerge="1">
                  <a:txBody>
                    <a:bodyPr/>
                    <a:lstStyle/>
                    <a:p>
                      <a:endParaRPr lang="en-AE"/>
                    </a:p>
                  </a:txBody>
                  <a:tcPr/>
                </a:tc>
                <a:extLst>
                  <a:ext uri="{0D108BD9-81ED-4DB2-BD59-A6C34878D82A}">
                    <a16:rowId xmlns:a16="http://schemas.microsoft.com/office/drawing/2014/main" val="1759711462"/>
                  </a:ext>
                </a:extLst>
              </a:tr>
              <a:tr h="675651">
                <a:tc>
                  <a:txBody>
                    <a:bodyPr/>
                    <a:lstStyle/>
                    <a:p>
                      <a:pPr algn="ctr"/>
                      <a:r>
                        <a:rPr lang="en-GB" sz="600" dirty="0">
                          <a:solidFill>
                            <a:schemeClr val="bg2">
                              <a:lumMod val="25000"/>
                            </a:schemeClr>
                          </a:solidFill>
                          <a:latin typeface="Avenir Next LT Pro Light" panose="020B0304020202020204" pitchFamily="34" charset="0"/>
                        </a:rPr>
                        <a:t>11:00</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dirty="0">
                          <a:solidFill>
                            <a:schemeClr val="bg2">
                              <a:lumMod val="25000"/>
                            </a:schemeClr>
                          </a:solidFill>
                          <a:latin typeface="Avenir Next LT Pro Light" panose="020B0304020202020204" pitchFamily="34" charset="0"/>
                        </a:rPr>
                        <a:t>PROGRAM STARTS</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dirty="0">
                          <a:solidFill>
                            <a:schemeClr val="bg2">
                              <a:lumMod val="25000"/>
                            </a:schemeClr>
                          </a:solidFill>
                          <a:latin typeface="Avenir Next LT Pro Light" panose="020B0304020202020204" pitchFamily="34" charset="0"/>
                        </a:rPr>
                        <a:t>MASTERS OF CEREMONY:</a:t>
                      </a:r>
                    </a:p>
                    <a:p>
                      <a:r>
                        <a:rPr lang="en-GB" sz="600" b="0" dirty="0">
                          <a:solidFill>
                            <a:schemeClr val="bg2">
                              <a:lumMod val="25000"/>
                            </a:schemeClr>
                          </a:solidFill>
                          <a:latin typeface="Avenir Next LT Pro" panose="020B0504020202020204" pitchFamily="34" charset="0"/>
                        </a:rPr>
                        <a:t>ALIONA ZALESKAYA</a:t>
                      </a:r>
                    </a:p>
                    <a:p>
                      <a:r>
                        <a:rPr lang="en-GB" sz="400" dirty="0">
                          <a:solidFill>
                            <a:schemeClr val="bg2">
                              <a:lumMod val="25000"/>
                            </a:schemeClr>
                          </a:solidFill>
                          <a:latin typeface="Avenir Next LT Pro Light" panose="020B0304020202020204" pitchFamily="34" charset="0"/>
                        </a:rPr>
                        <a:t>DIRECTOR WETEL WORLD UAE | WETEL TV INFO UAE</a:t>
                      </a:r>
                    </a:p>
                    <a:p>
                      <a:r>
                        <a:rPr lang="en-AE" sz="600" dirty="0">
                          <a:solidFill>
                            <a:schemeClr val="bg2">
                              <a:lumMod val="25000"/>
                            </a:schemeClr>
                          </a:solidFill>
                          <a:latin typeface="Avenir Next LT Pro Light" panose="020B0304020202020204" pitchFamily="34" charset="0"/>
                        </a:rPr>
                        <a:t>&amp;</a:t>
                      </a:r>
                    </a:p>
                    <a:p>
                      <a:r>
                        <a:rPr lang="en-AE" sz="600" b="0" dirty="0">
                          <a:solidFill>
                            <a:schemeClr val="bg2">
                              <a:lumMod val="25000"/>
                            </a:schemeClr>
                          </a:solidFill>
                          <a:latin typeface="Avenir Next LT Pro" panose="020B0504020202020204" pitchFamily="34" charset="0"/>
                        </a:rPr>
                        <a:t>ELI OVITS</a:t>
                      </a:r>
                    </a:p>
                    <a:p>
                      <a:r>
                        <a:rPr lang="en-GB" sz="400" dirty="0">
                          <a:solidFill>
                            <a:schemeClr val="bg2">
                              <a:lumMod val="25000"/>
                            </a:schemeClr>
                          </a:solidFill>
                          <a:latin typeface="Avenir Next LT Pro Light" panose="020B0304020202020204" pitchFamily="34" charset="0"/>
                        </a:rPr>
                        <a:t>FOUNDER &amp; LEAD CONSULTANT - ALTRUISTS | AMBASSADOR – THE ABRAHAMIC BUSINESS CIRCLE</a:t>
                      </a:r>
                      <a:endParaRPr lang="en-AE"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607358628"/>
                  </a:ext>
                </a:extLst>
              </a:tr>
              <a:tr h="199625">
                <a:tc>
                  <a:txBody>
                    <a:bodyPr/>
                    <a:lstStyle/>
                    <a:p>
                      <a:pPr algn="ctr"/>
                      <a:r>
                        <a:rPr lang="en-GB" sz="600" dirty="0">
                          <a:solidFill>
                            <a:schemeClr val="bg2">
                              <a:lumMod val="25000"/>
                            </a:schemeClr>
                          </a:solidFill>
                          <a:latin typeface="Avenir Next LT Pro Light" panose="020B0304020202020204" pitchFamily="34" charset="0"/>
                        </a:rPr>
                        <a:t>11:10</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dirty="0">
                          <a:solidFill>
                            <a:schemeClr val="bg2">
                              <a:lumMod val="25000"/>
                            </a:schemeClr>
                          </a:solidFill>
                          <a:latin typeface="Avenir Next LT Pro Light" panose="020B0304020202020204" pitchFamily="34" charset="0"/>
                        </a:rPr>
                        <a:t>"SWISS PSALM" THE NATIONAL ANTHEM OF SWITZERLAND</a:t>
                      </a:r>
                      <a:endParaRPr lang="en-AE" sz="600" dirty="0">
                        <a:solidFill>
                          <a:schemeClr val="bg2">
                            <a:lumMod val="25000"/>
                          </a:schemeClr>
                        </a:solidFill>
                        <a:latin typeface="Avenir Next LT Pro Light" panose="020B0304020202020204" pitchFamily="34" charset="0"/>
                      </a:endParaRPr>
                    </a:p>
                  </a:txBody>
                  <a:tcPr anchor="ctr"/>
                </a:tc>
                <a:tc hMerge="1">
                  <a:txBody>
                    <a:bodyPr/>
                    <a:lstStyle/>
                    <a:p>
                      <a:endParaRPr lang="en-AE"/>
                    </a:p>
                  </a:txBody>
                  <a:tcPr/>
                </a:tc>
                <a:extLst>
                  <a:ext uri="{0D108BD9-81ED-4DB2-BD59-A6C34878D82A}">
                    <a16:rowId xmlns:a16="http://schemas.microsoft.com/office/drawing/2014/main" val="912606694"/>
                  </a:ext>
                </a:extLst>
              </a:tr>
              <a:tr h="353182">
                <a:tc>
                  <a:txBody>
                    <a:bodyPr/>
                    <a:lstStyle/>
                    <a:p>
                      <a:pPr algn="ctr"/>
                      <a:r>
                        <a:rPr lang="en-GB" sz="600" dirty="0">
                          <a:solidFill>
                            <a:schemeClr val="bg2">
                              <a:lumMod val="25000"/>
                            </a:schemeClr>
                          </a:solidFill>
                          <a:latin typeface="Avenir Next LT Pro Light" panose="020B0304020202020204" pitchFamily="34" charset="0"/>
                        </a:rPr>
                        <a:t>11:15</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dirty="0">
                          <a:solidFill>
                            <a:schemeClr val="bg2">
                              <a:lumMod val="25000"/>
                            </a:schemeClr>
                          </a:solidFill>
                          <a:latin typeface="Avenir Next LT Pro Light" panose="020B0304020202020204" pitchFamily="34" charset="0"/>
                        </a:rPr>
                        <a:t>WELCOME ADDRESS</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b="0" dirty="0">
                          <a:solidFill>
                            <a:schemeClr val="bg2">
                              <a:lumMod val="25000"/>
                            </a:schemeClr>
                          </a:solidFill>
                          <a:latin typeface="Avenir Next LT Pro" panose="020B0504020202020204" pitchFamily="34" charset="0"/>
                        </a:rPr>
                        <a:t>DR. RAPHAEL NAGEL (LL.M.)</a:t>
                      </a:r>
                    </a:p>
                    <a:p>
                      <a:r>
                        <a:rPr lang="en-GB" sz="400" dirty="0">
                          <a:solidFill>
                            <a:schemeClr val="bg2">
                              <a:lumMod val="25000"/>
                            </a:schemeClr>
                          </a:solidFill>
                          <a:latin typeface="Avenir Next LT Pro Light" panose="020B0304020202020204" pitchFamily="34" charset="0"/>
                        </a:rPr>
                        <a:t>FOUNDER AND CHAIRMAN OF THE BOARD - THE ABRAHAMIC BUSINESS CIRCLE</a:t>
                      </a:r>
                    </a:p>
                    <a:p>
                      <a:r>
                        <a:rPr lang="en-GB" sz="400" dirty="0">
                          <a:solidFill>
                            <a:schemeClr val="bg2">
                              <a:lumMod val="25000"/>
                            </a:schemeClr>
                          </a:solidFill>
                          <a:latin typeface="Avenir Next LT Pro Light" panose="020B0304020202020204" pitchFamily="34" charset="0"/>
                        </a:rPr>
                        <a:t>FOUNDING PARTNER AT TACTICAL MANAGEMENT</a:t>
                      </a:r>
                      <a:endParaRPr lang="en-AE"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2097295229"/>
                  </a:ext>
                </a:extLst>
              </a:tr>
              <a:tr h="353182">
                <a:tc>
                  <a:txBody>
                    <a:bodyPr/>
                    <a:lstStyle/>
                    <a:p>
                      <a:pPr algn="ctr"/>
                      <a:r>
                        <a:rPr lang="en-GB" sz="600" dirty="0">
                          <a:solidFill>
                            <a:schemeClr val="bg2">
                              <a:lumMod val="25000"/>
                            </a:schemeClr>
                          </a:solidFill>
                          <a:latin typeface="Avenir Next LT Pro Light" panose="020B0304020202020204" pitchFamily="34" charset="0"/>
                        </a:rPr>
                        <a:t>11:20</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dirty="0">
                          <a:solidFill>
                            <a:schemeClr val="bg2">
                              <a:lumMod val="25000"/>
                            </a:schemeClr>
                          </a:solidFill>
                          <a:latin typeface="Avenir Next LT Pro Light" panose="020B0304020202020204" pitchFamily="34" charset="0"/>
                        </a:rPr>
                        <a:t>INTRODUCTION OF THE PROGRAM</a:t>
                      </a:r>
                    </a:p>
                    <a:p>
                      <a:r>
                        <a:rPr lang="en-GB" sz="400" i="1" dirty="0">
                          <a:solidFill>
                            <a:schemeClr val="bg2">
                              <a:lumMod val="25000"/>
                            </a:schemeClr>
                          </a:solidFill>
                          <a:latin typeface="Avenir Next LT Pro Light" panose="020B0304020202020204" pitchFamily="34" charset="0"/>
                        </a:rPr>
                        <a:t>Provide an overview of the agenda, emphasizing key themes and encouraging active participation</a:t>
                      </a:r>
                      <a:endParaRPr lang="en-AE" sz="400" i="1" dirty="0">
                        <a:solidFill>
                          <a:schemeClr val="bg2">
                            <a:lumMod val="25000"/>
                          </a:schemeClr>
                        </a:solidFill>
                        <a:latin typeface="Avenir Next LT Pro Light" panose="020B0304020202020204" pitchFamily="34" charset="0"/>
                      </a:endParaRPr>
                    </a:p>
                  </a:txBody>
                  <a:tcPr anchor="ctr"/>
                </a:tc>
                <a:tc>
                  <a:txBody>
                    <a:bodyPr/>
                    <a:lstStyle/>
                    <a:p>
                      <a:r>
                        <a:rPr lang="en-GB" sz="600" b="0" dirty="0">
                          <a:solidFill>
                            <a:schemeClr val="bg2">
                              <a:lumMod val="25000"/>
                            </a:schemeClr>
                          </a:solidFill>
                          <a:latin typeface="Avenir Next LT Pro" panose="020B0504020202020204" pitchFamily="34" charset="0"/>
                        </a:rPr>
                        <a:t>DR. TILLMANN LAUK (LL.M.)</a:t>
                      </a:r>
                    </a:p>
                    <a:p>
                      <a:r>
                        <a:rPr lang="en-GB" sz="400" dirty="0">
                          <a:solidFill>
                            <a:schemeClr val="bg2">
                              <a:lumMod val="25000"/>
                            </a:schemeClr>
                          </a:solidFill>
                          <a:latin typeface="Avenir Next LT Pro Light" panose="020B0304020202020204" pitchFamily="34" charset="0"/>
                        </a:rPr>
                        <a:t>CO-FOUNDER AND CHAIRMAN OF THE BOARD - THE ABRAHAMIC BUSINESS CIRCLE</a:t>
                      </a:r>
                    </a:p>
                    <a:p>
                      <a:r>
                        <a:rPr lang="en-GB" sz="400" dirty="0">
                          <a:solidFill>
                            <a:schemeClr val="bg2">
                              <a:lumMod val="25000"/>
                            </a:schemeClr>
                          </a:solidFill>
                          <a:latin typeface="Avenir Next LT Pro Light" panose="020B0304020202020204" pitchFamily="34" charset="0"/>
                        </a:rPr>
                        <a:t>CHIEF EXECUTIVE OFFICER - E-MILLENNIUM-1 VERWALTUNG GMBH</a:t>
                      </a:r>
                      <a:endParaRPr lang="en-AE"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2529057584"/>
                  </a:ext>
                </a:extLst>
              </a:tr>
              <a:tr h="276404">
                <a:tc>
                  <a:txBody>
                    <a:bodyPr/>
                    <a:lstStyle/>
                    <a:p>
                      <a:pPr algn="ctr"/>
                      <a:r>
                        <a:rPr lang="en-GB" sz="600" dirty="0">
                          <a:solidFill>
                            <a:schemeClr val="bg2">
                              <a:lumMod val="25000"/>
                            </a:schemeClr>
                          </a:solidFill>
                          <a:latin typeface="Avenir Next LT Pro Light" panose="020B0304020202020204" pitchFamily="34" charset="0"/>
                        </a:rPr>
                        <a:t>11:25</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dirty="0">
                          <a:solidFill>
                            <a:schemeClr val="bg2">
                              <a:lumMod val="25000"/>
                            </a:schemeClr>
                          </a:solidFill>
                          <a:latin typeface="Avenir Next LT Pro Light" panose="020B0304020202020204" pitchFamily="34" charset="0"/>
                        </a:rPr>
                        <a:t>15-MINUTES INTRODUCTION OF ATTENDEES SESSION (FIRST HALF)</a:t>
                      </a:r>
                    </a:p>
                    <a:p>
                      <a:r>
                        <a:rPr lang="en-GB" sz="400" i="1" dirty="0">
                          <a:solidFill>
                            <a:schemeClr val="bg2">
                              <a:lumMod val="25000"/>
                            </a:schemeClr>
                          </a:solidFill>
                          <a:latin typeface="Avenir Next LT Pro Light" panose="020B0304020202020204" pitchFamily="34" charset="0"/>
                        </a:rPr>
                        <a:t>Allow each attendee a brief introduction, fostering a sense of community and helping participants identify potential connections early.</a:t>
                      </a:r>
                      <a:endParaRPr lang="en-AE" sz="400" i="1" dirty="0">
                        <a:solidFill>
                          <a:schemeClr val="bg2">
                            <a:lumMod val="25000"/>
                          </a:schemeClr>
                        </a:solidFill>
                        <a:latin typeface="Avenir Next LT Pro Light" panose="020B0304020202020204" pitchFamily="34" charset="0"/>
                      </a:endParaRPr>
                    </a:p>
                  </a:txBody>
                  <a:tcPr anchor="ctr"/>
                </a:tc>
                <a:tc hMerge="1">
                  <a:txBody>
                    <a:bodyPr/>
                    <a:lstStyle/>
                    <a:p>
                      <a:endParaRPr lang="en-AE"/>
                    </a:p>
                  </a:txBody>
                  <a:tcPr/>
                </a:tc>
                <a:extLst>
                  <a:ext uri="{0D108BD9-81ED-4DB2-BD59-A6C34878D82A}">
                    <a16:rowId xmlns:a16="http://schemas.microsoft.com/office/drawing/2014/main" val="4134043451"/>
                  </a:ext>
                </a:extLst>
              </a:tr>
              <a:tr h="276404">
                <a:tc>
                  <a:txBody>
                    <a:bodyPr/>
                    <a:lstStyle/>
                    <a:p>
                      <a:pPr algn="ctr"/>
                      <a:r>
                        <a:rPr lang="en-GB" sz="600" dirty="0">
                          <a:solidFill>
                            <a:schemeClr val="bg2">
                              <a:lumMod val="25000"/>
                            </a:schemeClr>
                          </a:solidFill>
                          <a:latin typeface="Avenir Next LT Pro Light" panose="020B0304020202020204" pitchFamily="34" charset="0"/>
                        </a:rPr>
                        <a:t>11:45</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dirty="0">
                          <a:solidFill>
                            <a:schemeClr val="bg2">
                              <a:lumMod val="25000"/>
                            </a:schemeClr>
                          </a:solidFill>
                          <a:latin typeface="Avenir Next LT Pro Light" panose="020B0304020202020204" pitchFamily="34" charset="0"/>
                        </a:rPr>
                        <a:t>SPECIAL ADDRESS</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b="0" dirty="0">
                          <a:solidFill>
                            <a:schemeClr val="bg2">
                              <a:lumMod val="25000"/>
                            </a:schemeClr>
                          </a:solidFill>
                          <a:latin typeface="Avenir Next LT Pro" panose="020B0504020202020204" pitchFamily="34" charset="0"/>
                        </a:rPr>
                        <a:t>HIS EXCELLENCY MR. </a:t>
                      </a:r>
                      <a:r>
                        <a:rPr lang="es-ES" sz="600" b="0" dirty="0">
                          <a:solidFill>
                            <a:schemeClr val="bg2">
                              <a:lumMod val="25000"/>
                            </a:schemeClr>
                          </a:solidFill>
                          <a:latin typeface="Avenir Next LT Pro" panose="020B0504020202020204" pitchFamily="34" charset="0"/>
                        </a:rPr>
                        <a:t>BERNARD FAUSTINO LA MADRID DY</a:t>
                      </a:r>
                    </a:p>
                    <a:p>
                      <a:r>
                        <a:rPr lang="es-ES" sz="400" dirty="0">
                          <a:solidFill>
                            <a:schemeClr val="bg2">
                              <a:lumMod val="25000"/>
                            </a:schemeClr>
                          </a:solidFill>
                          <a:latin typeface="Avenir Next LT Pro Light" panose="020B0304020202020204" pitchFamily="34" charset="0"/>
                        </a:rPr>
                        <a:t>AMBASSADOR OF PHILIPPINES TO SWITZERLAND</a:t>
                      </a:r>
                      <a:endParaRPr lang="en-AE"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1131356139"/>
                  </a:ext>
                </a:extLst>
              </a:tr>
              <a:tr h="276404">
                <a:tc>
                  <a:txBody>
                    <a:bodyPr/>
                    <a:lstStyle/>
                    <a:p>
                      <a:pPr algn="ctr"/>
                      <a:r>
                        <a:rPr lang="en-GB" sz="600" dirty="0">
                          <a:solidFill>
                            <a:schemeClr val="bg2">
                              <a:lumMod val="25000"/>
                            </a:schemeClr>
                          </a:solidFill>
                          <a:latin typeface="Avenir Next LT Pro Light" panose="020B0304020202020204" pitchFamily="34" charset="0"/>
                        </a:rPr>
                        <a:t>12:00</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dirty="0">
                          <a:solidFill>
                            <a:schemeClr val="bg2">
                              <a:lumMod val="25000"/>
                            </a:schemeClr>
                          </a:solidFill>
                          <a:latin typeface="Avenir Next LT Pro Light" panose="020B0304020202020204" pitchFamily="34" charset="0"/>
                        </a:rPr>
                        <a:t>SPECIAL ADDRESS</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b="0" dirty="0">
                          <a:solidFill>
                            <a:schemeClr val="bg2">
                              <a:lumMod val="25000"/>
                            </a:schemeClr>
                          </a:solidFill>
                          <a:latin typeface="Avenir Next LT Pro" panose="020B0504020202020204" pitchFamily="34" charset="0"/>
                        </a:rPr>
                        <a:t>HER EXCELLENCY DR. IRYNA VALENTYNIVNA VENEDIKTOVA</a:t>
                      </a:r>
                    </a:p>
                    <a:p>
                      <a:r>
                        <a:rPr lang="en-GB" sz="400" dirty="0">
                          <a:solidFill>
                            <a:schemeClr val="bg2">
                              <a:lumMod val="25000"/>
                            </a:schemeClr>
                          </a:solidFill>
                          <a:latin typeface="Avenir Next LT Pro Light" panose="020B0304020202020204" pitchFamily="34" charset="0"/>
                        </a:rPr>
                        <a:t>AMBASSADOR OF UKRAINE TO SWITZERLAND </a:t>
                      </a:r>
                      <a:r>
                        <a:rPr lang="es-ES" sz="400" dirty="0">
                          <a:solidFill>
                            <a:schemeClr val="bg2">
                              <a:lumMod val="25000"/>
                            </a:schemeClr>
                          </a:solidFill>
                          <a:latin typeface="Avenir Next LT Pro Light" panose="020B0304020202020204" pitchFamily="34" charset="0"/>
                        </a:rPr>
                        <a:t>AND LIECHTENSTEIN</a:t>
                      </a:r>
                      <a:endParaRPr lang="en-AE"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1856746223"/>
                  </a:ext>
                </a:extLst>
              </a:tr>
              <a:tr h="276404">
                <a:tc>
                  <a:txBody>
                    <a:bodyPr/>
                    <a:lstStyle/>
                    <a:p>
                      <a:pPr algn="ctr"/>
                      <a:r>
                        <a:rPr lang="en-GB" sz="600" dirty="0">
                          <a:solidFill>
                            <a:schemeClr val="bg2">
                              <a:lumMod val="25000"/>
                            </a:schemeClr>
                          </a:solidFill>
                          <a:latin typeface="Avenir Next LT Pro Light" panose="020B0304020202020204" pitchFamily="34" charset="0"/>
                        </a:rPr>
                        <a:t>12:15</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dirty="0">
                          <a:solidFill>
                            <a:schemeClr val="bg2">
                              <a:lumMod val="25000"/>
                            </a:schemeClr>
                          </a:solidFill>
                          <a:latin typeface="Avenir Next LT Pro Light" panose="020B0304020202020204" pitchFamily="34" charset="0"/>
                        </a:rPr>
                        <a:t>15-MINUTES NETWORKING BREAK</a:t>
                      </a:r>
                    </a:p>
                    <a:p>
                      <a:r>
                        <a:rPr lang="en-GB" sz="400" i="1" dirty="0">
                          <a:solidFill>
                            <a:schemeClr val="bg2">
                              <a:lumMod val="25000"/>
                            </a:schemeClr>
                          </a:solidFill>
                          <a:latin typeface="Avenir Next LT Pro Light" panose="020B0304020202020204" pitchFamily="34" charset="0"/>
                        </a:rPr>
                        <a:t>A brief break to discuss the morning’s insights and start forming deeper connections.</a:t>
                      </a:r>
                    </a:p>
                  </a:txBody>
                  <a:tcPr anchor="ctr"/>
                </a:tc>
                <a:tc hMerge="1">
                  <a:txBody>
                    <a:bodyPr/>
                    <a:lstStyle/>
                    <a:p>
                      <a:endParaRPr lang="en-AE"/>
                    </a:p>
                  </a:txBody>
                  <a:tcPr/>
                </a:tc>
                <a:extLst>
                  <a:ext uri="{0D108BD9-81ED-4DB2-BD59-A6C34878D82A}">
                    <a16:rowId xmlns:a16="http://schemas.microsoft.com/office/drawing/2014/main" val="1478546148"/>
                  </a:ext>
                </a:extLst>
              </a:tr>
              <a:tr h="276404">
                <a:tc>
                  <a:txBody>
                    <a:bodyPr/>
                    <a:lstStyle/>
                    <a:p>
                      <a:pPr algn="ctr"/>
                      <a:r>
                        <a:rPr lang="en-GB" sz="600" dirty="0">
                          <a:solidFill>
                            <a:schemeClr val="bg2">
                              <a:lumMod val="25000"/>
                            </a:schemeClr>
                          </a:solidFill>
                          <a:latin typeface="Avenir Next LT Pro Light" panose="020B0304020202020204" pitchFamily="34" charset="0"/>
                        </a:rPr>
                        <a:t>12:30</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600" dirty="0">
                          <a:solidFill>
                            <a:schemeClr val="bg2">
                              <a:lumMod val="25000"/>
                            </a:schemeClr>
                          </a:solidFill>
                          <a:latin typeface="Avenir Next LT Pro Light" panose="020B0304020202020204" pitchFamily="34" charset="0"/>
                        </a:rPr>
                        <a:t>SPECIAL ADDRESS</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it-IT" sz="600" b="0" dirty="0">
                          <a:solidFill>
                            <a:schemeClr val="bg2">
                              <a:lumMod val="25000"/>
                            </a:schemeClr>
                          </a:solidFill>
                          <a:latin typeface="Avenir Next LT Pro" panose="020B0504020202020204" pitchFamily="34" charset="0"/>
                        </a:rPr>
                        <a:t>CONSUL GENERAL MR. MARIO GIORGIO STEFANO BALDI</a:t>
                      </a:r>
                    </a:p>
                    <a:p>
                      <a:r>
                        <a:rPr lang="it-IT" sz="400" dirty="0">
                          <a:solidFill>
                            <a:schemeClr val="bg2">
                              <a:lumMod val="25000"/>
                            </a:schemeClr>
                          </a:solidFill>
                          <a:latin typeface="Avenir Next LT Pro Light" panose="020B0304020202020204" pitchFamily="34" charset="0"/>
                        </a:rPr>
                        <a:t>CONSULATE GENERAL OF ITALY IN ZURICH</a:t>
                      </a:r>
                      <a:endParaRPr lang="en-AE"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3919271531"/>
                  </a:ext>
                </a:extLst>
              </a:tr>
              <a:tr h="321306">
                <a:tc>
                  <a:txBody>
                    <a:bodyPr/>
                    <a:lstStyle/>
                    <a:p>
                      <a:pPr algn="ctr"/>
                      <a:r>
                        <a:rPr lang="en-GB" sz="600" dirty="0">
                          <a:solidFill>
                            <a:schemeClr val="bg2">
                              <a:lumMod val="25000"/>
                            </a:schemeClr>
                          </a:solidFill>
                          <a:latin typeface="Avenir Next LT Pro Light" panose="020B0304020202020204" pitchFamily="34" charset="0"/>
                        </a:rPr>
                        <a:t>12:45</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400" dirty="0">
                          <a:solidFill>
                            <a:schemeClr val="bg2">
                              <a:lumMod val="25000"/>
                            </a:schemeClr>
                          </a:solidFill>
                          <a:latin typeface="Avenir Next LT Pro Light" panose="020B0304020202020204" pitchFamily="34" charset="0"/>
                        </a:rPr>
                        <a:t>KEYNOTE ADDRESS:</a:t>
                      </a:r>
                    </a:p>
                    <a:p>
                      <a:pPr algn="ctr"/>
                      <a:r>
                        <a:rPr lang="en-GB" sz="600" i="1" dirty="0">
                          <a:solidFill>
                            <a:schemeClr val="bg2">
                              <a:lumMod val="25000"/>
                            </a:schemeClr>
                          </a:solidFill>
                          <a:latin typeface="Avenir Next LT Pro Light" panose="020B0304020202020204" pitchFamily="34" charset="0"/>
                        </a:rPr>
                        <a:t>9 Disruptive Trends Unleashed by Artificial Intelligence</a:t>
                      </a:r>
                      <a:endParaRPr lang="en-AE" sz="600" i="1" dirty="0">
                        <a:solidFill>
                          <a:schemeClr val="bg2">
                            <a:lumMod val="25000"/>
                          </a:schemeClr>
                        </a:solidFill>
                        <a:latin typeface="Avenir Next LT Pro Light" panose="020B0304020202020204" pitchFamily="34" charset="0"/>
                      </a:endParaRPr>
                    </a:p>
                  </a:txBody>
                  <a:tcPr anchor="ctr"/>
                </a:tc>
                <a:tc>
                  <a:txBody>
                    <a:bodyPr/>
                    <a:lstStyle/>
                    <a:p>
                      <a:r>
                        <a:rPr lang="en-GB" sz="600" b="0" dirty="0">
                          <a:solidFill>
                            <a:schemeClr val="bg2">
                              <a:lumMod val="25000"/>
                            </a:schemeClr>
                          </a:solidFill>
                          <a:latin typeface="Avenir Next LT Pro" panose="020B0504020202020204" pitchFamily="34" charset="0"/>
                        </a:rPr>
                        <a:t>ERIC JACKSON</a:t>
                      </a:r>
                    </a:p>
                    <a:p>
                      <a:r>
                        <a:rPr lang="en-GB" sz="400" dirty="0">
                          <a:solidFill>
                            <a:schemeClr val="bg2">
                              <a:lumMod val="25000"/>
                            </a:schemeClr>
                          </a:solidFill>
                          <a:latin typeface="Avenir Next LT Pro Light" panose="020B0304020202020204" pitchFamily="34" charset="0"/>
                        </a:rPr>
                        <a:t>AUTHOR OF "THE PAYPAL WARS“</a:t>
                      </a:r>
                      <a:endParaRPr lang="en-AE" sz="400" dirty="0">
                        <a:solidFill>
                          <a:schemeClr val="bg2">
                            <a:lumMod val="25000"/>
                          </a:schemeClr>
                        </a:solidFill>
                        <a:latin typeface="Avenir Next LT Pro Light" panose="020B0304020202020204" pitchFamily="34" charset="0"/>
                      </a:endParaRPr>
                    </a:p>
                    <a:p>
                      <a:r>
                        <a:rPr lang="en-AE" sz="400" dirty="0">
                          <a:solidFill>
                            <a:schemeClr val="bg2">
                              <a:lumMod val="25000"/>
                            </a:schemeClr>
                          </a:solidFill>
                          <a:latin typeface="Avenir Next LT Pro Light" panose="020B0304020202020204" pitchFamily="34" charset="0"/>
                        </a:rPr>
                        <a:t>ANGEL INVESTOR | STRATEGIC ADVISOR</a:t>
                      </a:r>
                      <a:endParaRPr lang="en-GB"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3109736283"/>
                  </a:ext>
                </a:extLst>
              </a:tr>
              <a:tr h="276404">
                <a:tc>
                  <a:txBody>
                    <a:bodyPr/>
                    <a:lstStyle/>
                    <a:p>
                      <a:pPr algn="ctr"/>
                      <a:r>
                        <a:rPr lang="en-GB" sz="600" dirty="0">
                          <a:solidFill>
                            <a:schemeClr val="bg2">
                              <a:lumMod val="25000"/>
                            </a:schemeClr>
                          </a:solidFill>
                          <a:latin typeface="Avenir Next LT Pro Light" panose="020B0304020202020204" pitchFamily="34" charset="0"/>
                        </a:rPr>
                        <a:t>13:00</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dirty="0">
                          <a:solidFill>
                            <a:schemeClr val="bg2">
                              <a:lumMod val="25000"/>
                            </a:schemeClr>
                          </a:solidFill>
                          <a:latin typeface="Avenir Next LT Pro Light" panose="020B0304020202020204" pitchFamily="34" charset="0"/>
                        </a:rPr>
                        <a:t>1-HOUR NETWORKING LUNCH</a:t>
                      </a:r>
                    </a:p>
                    <a:p>
                      <a:r>
                        <a:rPr lang="en-GB" sz="400" i="1" dirty="0">
                          <a:solidFill>
                            <a:schemeClr val="bg2">
                              <a:lumMod val="25000"/>
                            </a:schemeClr>
                          </a:solidFill>
                          <a:latin typeface="Avenir Next LT Pro Light" panose="020B0304020202020204" pitchFamily="34" charset="0"/>
                        </a:rPr>
                        <a:t>Encourage attendees to have meaningful conversations over lunch, facilitating deeper discussions and potential collaborations.</a:t>
                      </a:r>
                    </a:p>
                  </a:txBody>
                  <a:tcPr anchor="ctr"/>
                </a:tc>
                <a:tc hMerge="1">
                  <a:txBody>
                    <a:bodyPr/>
                    <a:lstStyle/>
                    <a:p>
                      <a:endParaRPr lang="en-AE"/>
                    </a:p>
                  </a:txBody>
                  <a:tcPr/>
                </a:tc>
                <a:extLst>
                  <a:ext uri="{0D108BD9-81ED-4DB2-BD59-A6C34878D82A}">
                    <a16:rowId xmlns:a16="http://schemas.microsoft.com/office/drawing/2014/main" val="799785043"/>
                  </a:ext>
                </a:extLst>
              </a:tr>
              <a:tr h="276404">
                <a:tc>
                  <a:txBody>
                    <a:bodyPr/>
                    <a:lstStyle/>
                    <a:p>
                      <a:pPr algn="ctr"/>
                      <a:r>
                        <a:rPr lang="en-GB" sz="600" dirty="0">
                          <a:solidFill>
                            <a:schemeClr val="bg2">
                              <a:lumMod val="25000"/>
                            </a:schemeClr>
                          </a:solidFill>
                          <a:latin typeface="Avenir Next LT Pro Light" panose="020B0304020202020204" pitchFamily="34" charset="0"/>
                        </a:rPr>
                        <a:t>14:00</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dirty="0">
                          <a:solidFill>
                            <a:schemeClr val="bg2">
                              <a:lumMod val="25000"/>
                            </a:schemeClr>
                          </a:solidFill>
                          <a:latin typeface="Avenir Next LT Pro Light" panose="020B0304020202020204" pitchFamily="34" charset="0"/>
                        </a:rPr>
                        <a:t>15-MINUTES INTRODUCTION OF ATTENDEES SESSION (SECOND HALF)</a:t>
                      </a:r>
                    </a:p>
                    <a:p>
                      <a:r>
                        <a:rPr lang="en-GB" sz="400" i="1" dirty="0">
                          <a:solidFill>
                            <a:schemeClr val="bg2">
                              <a:lumMod val="25000"/>
                            </a:schemeClr>
                          </a:solidFill>
                          <a:latin typeface="Avenir Next LT Pro Light" panose="020B0304020202020204" pitchFamily="34" charset="0"/>
                        </a:rPr>
                        <a:t>Provide another opportunity for attendees to introduce themselves, ensuring everyone gets a chance to be recognized and connected.</a:t>
                      </a:r>
                      <a:endParaRPr lang="en-AE" sz="400" i="1" dirty="0">
                        <a:solidFill>
                          <a:schemeClr val="bg2">
                            <a:lumMod val="25000"/>
                          </a:schemeClr>
                        </a:solidFill>
                        <a:latin typeface="Avenir Next LT Pro Light" panose="020B0304020202020204" pitchFamily="34" charset="0"/>
                      </a:endParaRPr>
                    </a:p>
                  </a:txBody>
                  <a:tcPr anchor="ctr"/>
                </a:tc>
                <a:tc hMerge="1">
                  <a:txBody>
                    <a:bodyPr/>
                    <a:lstStyle/>
                    <a:p>
                      <a:endParaRPr lang="en-AE"/>
                    </a:p>
                  </a:txBody>
                  <a:tcPr/>
                </a:tc>
                <a:extLst>
                  <a:ext uri="{0D108BD9-81ED-4DB2-BD59-A6C34878D82A}">
                    <a16:rowId xmlns:a16="http://schemas.microsoft.com/office/drawing/2014/main" val="3508592006"/>
                  </a:ext>
                </a:extLst>
              </a:tr>
              <a:tr h="460672">
                <a:tc>
                  <a:txBody>
                    <a:bodyPr/>
                    <a:lstStyle/>
                    <a:p>
                      <a:pPr algn="ctr"/>
                      <a:r>
                        <a:rPr lang="en-GB" sz="600" dirty="0">
                          <a:solidFill>
                            <a:schemeClr val="bg2">
                              <a:lumMod val="25000"/>
                            </a:schemeClr>
                          </a:solidFill>
                          <a:latin typeface="Avenir Next LT Pro Light" panose="020B0304020202020204" pitchFamily="34" charset="0"/>
                        </a:rPr>
                        <a:t>14:15</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400" i="0" dirty="0">
                          <a:solidFill>
                            <a:schemeClr val="bg2">
                              <a:lumMod val="25000"/>
                            </a:schemeClr>
                          </a:solidFill>
                          <a:latin typeface="Avenir Next LT Pro Light" panose="020B0304020202020204" pitchFamily="34" charset="0"/>
                        </a:rPr>
                        <a:t>KEYNOTE PRESENTATION:</a:t>
                      </a:r>
                    </a:p>
                    <a:p>
                      <a:pPr algn="ctr"/>
                      <a:r>
                        <a:rPr lang="en-GB" sz="600" i="1" dirty="0">
                          <a:solidFill>
                            <a:schemeClr val="bg2">
                              <a:lumMod val="25000"/>
                            </a:schemeClr>
                          </a:solidFill>
                          <a:latin typeface="Avenir Next LT Pro Light" panose="020B0304020202020204" pitchFamily="34" charset="0"/>
                        </a:rPr>
                        <a:t>“Waste is Raw Material at the Wrong Place”</a:t>
                      </a:r>
                    </a:p>
                    <a:p>
                      <a:pPr algn="ctr"/>
                      <a:r>
                        <a:rPr lang="en-GB" sz="600" i="1" dirty="0">
                          <a:solidFill>
                            <a:schemeClr val="bg2">
                              <a:lumMod val="25000"/>
                            </a:schemeClr>
                          </a:solidFill>
                          <a:latin typeface="Avenir Next LT Pro Light" panose="020B0304020202020204" pitchFamily="34" charset="0"/>
                        </a:rPr>
                        <a:t>How to Seize the Opportunity and Turn Recycling into a Profitable Business</a:t>
                      </a:r>
                    </a:p>
                  </a:txBody>
                  <a:tcPr anchor="ctr"/>
                </a:tc>
                <a:tc>
                  <a:txBody>
                    <a:bodyPr/>
                    <a:lstStyle/>
                    <a:p>
                      <a:r>
                        <a:rPr lang="en-GB" sz="600" b="0" dirty="0">
                          <a:solidFill>
                            <a:schemeClr val="bg2">
                              <a:lumMod val="25000"/>
                            </a:schemeClr>
                          </a:solidFill>
                          <a:latin typeface="Avenir Next LT Pro" panose="020B0504020202020204" pitchFamily="34" charset="0"/>
                        </a:rPr>
                        <a:t>THOMAS BALDT</a:t>
                      </a:r>
                    </a:p>
                    <a:p>
                      <a:r>
                        <a:rPr lang="en-GB" sz="400" dirty="0">
                          <a:solidFill>
                            <a:schemeClr val="bg2">
                              <a:lumMod val="25000"/>
                            </a:schemeClr>
                          </a:solidFill>
                          <a:latin typeface="Avenir Next LT Pro Light" panose="020B0304020202020204" pitchFamily="34" charset="0"/>
                        </a:rPr>
                        <a:t>GENERAL MANAGER - EXPERT4RECYCLING</a:t>
                      </a:r>
                      <a:endParaRPr lang="en-AE"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1550951794"/>
                  </a:ext>
                </a:extLst>
              </a:tr>
              <a:tr h="353438">
                <a:tc>
                  <a:txBody>
                    <a:bodyPr/>
                    <a:lstStyle/>
                    <a:p>
                      <a:pPr algn="ctr"/>
                      <a:r>
                        <a:rPr lang="en-GB" sz="600" dirty="0">
                          <a:solidFill>
                            <a:schemeClr val="bg2">
                              <a:lumMod val="25000"/>
                            </a:schemeClr>
                          </a:solidFill>
                          <a:latin typeface="Avenir Next LT Pro Light" panose="020B0304020202020204" pitchFamily="34" charset="0"/>
                        </a:rPr>
                        <a:t>14:30</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400" dirty="0">
                          <a:solidFill>
                            <a:schemeClr val="bg2">
                              <a:lumMod val="25000"/>
                            </a:schemeClr>
                          </a:solidFill>
                          <a:latin typeface="Avenir Next LT Pro Light" panose="020B0304020202020204" pitchFamily="34" charset="0"/>
                        </a:rPr>
                        <a:t>KEYNOTE PRESENTATION:</a:t>
                      </a:r>
                    </a:p>
                    <a:p>
                      <a:pPr algn="ctr"/>
                      <a:r>
                        <a:rPr lang="en-GB" sz="600" i="1" dirty="0">
                          <a:solidFill>
                            <a:schemeClr val="bg2">
                              <a:lumMod val="25000"/>
                            </a:schemeClr>
                          </a:solidFill>
                          <a:latin typeface="Avenir Next LT Pro Light" panose="020B0304020202020204" pitchFamily="34" charset="0"/>
                        </a:rPr>
                        <a:t>SIMPEGO - Innovating Swiss Insurance with a Flexible Business Model</a:t>
                      </a:r>
                      <a:endParaRPr lang="en-AE" sz="600" i="1" dirty="0">
                        <a:solidFill>
                          <a:schemeClr val="bg2">
                            <a:lumMod val="25000"/>
                          </a:schemeClr>
                        </a:solidFill>
                        <a:latin typeface="Avenir Next LT Pro Light" panose="020B0304020202020204" pitchFamily="34" charset="0"/>
                      </a:endParaRPr>
                    </a:p>
                  </a:txBody>
                  <a:tcPr anchor="ctr"/>
                </a:tc>
                <a:tc>
                  <a:txBody>
                    <a:bodyPr/>
                    <a:lstStyle/>
                    <a:p>
                      <a:r>
                        <a:rPr lang="en-GB" sz="600" b="0" dirty="0">
                          <a:solidFill>
                            <a:schemeClr val="bg2">
                              <a:lumMod val="25000"/>
                            </a:schemeClr>
                          </a:solidFill>
                          <a:latin typeface="Avenir Next LT Pro" panose="020B0504020202020204" pitchFamily="34" charset="0"/>
                        </a:rPr>
                        <a:t>DR. PATRICK EUGSTER</a:t>
                      </a:r>
                    </a:p>
                    <a:p>
                      <a:r>
                        <a:rPr lang="en-GB" sz="400" dirty="0">
                          <a:solidFill>
                            <a:schemeClr val="bg2">
                              <a:lumMod val="25000"/>
                            </a:schemeClr>
                          </a:solidFill>
                          <a:latin typeface="Avenir Next LT Pro Light" panose="020B0304020202020204" pitchFamily="34" charset="0"/>
                        </a:rPr>
                        <a:t>CHIEF EXECUTIVE OFFICER - SIMPEGO INSURANCE LTD.</a:t>
                      </a:r>
                      <a:endParaRPr lang="en-AE" sz="400" dirty="0">
                        <a:solidFill>
                          <a:schemeClr val="bg2">
                            <a:lumMod val="25000"/>
                          </a:schemeClr>
                        </a:solidFill>
                        <a:latin typeface="Avenir Next LT Pro Light" panose="020B0304020202020204" pitchFamily="34" charset="0"/>
                      </a:endParaRPr>
                    </a:p>
                  </a:txBody>
                  <a:tcPr anchor="ctr"/>
                </a:tc>
                <a:extLst>
                  <a:ext uri="{0D108BD9-81ED-4DB2-BD59-A6C34878D82A}">
                    <a16:rowId xmlns:a16="http://schemas.microsoft.com/office/drawing/2014/main" val="4030777443"/>
                  </a:ext>
                </a:extLst>
              </a:tr>
              <a:tr h="276404">
                <a:tc>
                  <a:txBody>
                    <a:bodyPr/>
                    <a:lstStyle/>
                    <a:p>
                      <a:pPr algn="ctr"/>
                      <a:r>
                        <a:rPr lang="en-GB" sz="600" dirty="0">
                          <a:solidFill>
                            <a:schemeClr val="bg2">
                              <a:lumMod val="25000"/>
                            </a:schemeClr>
                          </a:solidFill>
                          <a:latin typeface="Avenir Next LT Pro Light" panose="020B0304020202020204" pitchFamily="34" charset="0"/>
                        </a:rPr>
                        <a:t>14:45</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dirty="0">
                          <a:solidFill>
                            <a:schemeClr val="bg2">
                              <a:lumMod val="25000"/>
                            </a:schemeClr>
                          </a:solidFill>
                          <a:latin typeface="Avenir Next LT Pro Light" panose="020B0304020202020204" pitchFamily="34" charset="0"/>
                        </a:rPr>
                        <a:t>AFTERNOON NETWORKING COFFEE BREAK</a:t>
                      </a:r>
                    </a:p>
                    <a:p>
                      <a:r>
                        <a:rPr lang="en-GB" sz="400" i="1" dirty="0">
                          <a:solidFill>
                            <a:schemeClr val="bg2">
                              <a:lumMod val="25000"/>
                            </a:schemeClr>
                          </a:solidFill>
                          <a:latin typeface="Avenir Next LT Pro Light" panose="020B0304020202020204" pitchFamily="34" charset="0"/>
                        </a:rPr>
                        <a:t>A key networking session designed to keep energy levels high and allow for reflection on the keynote presentations.</a:t>
                      </a:r>
                    </a:p>
                  </a:txBody>
                  <a:tcPr anchor="ct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AE" sz="700" dirty="0">
                        <a:solidFill>
                          <a:schemeClr val="tx1">
                            <a:lumMod val="50000"/>
                            <a:lumOff val="50000"/>
                          </a:schemeClr>
                        </a:solidFill>
                        <a:latin typeface="Avenir Next LT Pro Light" panose="020B0304020202020204" pitchFamily="34" charset="0"/>
                      </a:endParaRPr>
                    </a:p>
                  </a:txBody>
                  <a:tcPr anchor="ctr"/>
                </a:tc>
                <a:extLst>
                  <a:ext uri="{0D108BD9-81ED-4DB2-BD59-A6C34878D82A}">
                    <a16:rowId xmlns:a16="http://schemas.microsoft.com/office/drawing/2014/main" val="3333154917"/>
                  </a:ext>
                </a:extLst>
              </a:tr>
              <a:tr h="402000">
                <a:tc>
                  <a:txBody>
                    <a:bodyPr/>
                    <a:lstStyle/>
                    <a:p>
                      <a:pPr algn="ctr"/>
                      <a:r>
                        <a:rPr lang="en-GB" sz="600" dirty="0">
                          <a:solidFill>
                            <a:schemeClr val="bg2">
                              <a:lumMod val="25000"/>
                            </a:schemeClr>
                          </a:solidFill>
                          <a:latin typeface="Avenir Next LT Pro Light" panose="020B0304020202020204" pitchFamily="34" charset="0"/>
                        </a:rPr>
                        <a:t>15:15</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400" dirty="0">
                          <a:solidFill>
                            <a:schemeClr val="bg2">
                              <a:lumMod val="25000"/>
                            </a:schemeClr>
                          </a:solidFill>
                          <a:latin typeface="Avenir Next LT Pro Light" panose="020B0304020202020204" pitchFamily="34" charset="0"/>
                        </a:rPr>
                        <a:t>KEYNOTE PRESENTATION:</a:t>
                      </a:r>
                    </a:p>
                    <a:p>
                      <a:pPr algn="ctr"/>
                      <a:r>
                        <a:rPr lang="en-GB" sz="600" i="1" dirty="0">
                          <a:solidFill>
                            <a:schemeClr val="bg2">
                              <a:lumMod val="25000"/>
                            </a:schemeClr>
                          </a:solidFill>
                          <a:latin typeface="Avenir Next LT Pro Light" panose="020B0304020202020204" pitchFamily="34" charset="0"/>
                        </a:rPr>
                        <a:t>SPSA NextGen &amp; Lifestyle Campus</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600" b="0" dirty="0">
                          <a:solidFill>
                            <a:schemeClr val="bg2">
                              <a:lumMod val="25000"/>
                            </a:schemeClr>
                          </a:solidFill>
                          <a:latin typeface="Avenir Next LT Pro" panose="020B0504020202020204" pitchFamily="34" charset="0"/>
                        </a:rPr>
                        <a:t>PEGGY SEFOLOSHA</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400" dirty="0">
                          <a:solidFill>
                            <a:schemeClr val="bg2">
                              <a:lumMod val="25000"/>
                            </a:schemeClr>
                          </a:solidFill>
                          <a:latin typeface="Avenir Next LT Pro Light" panose="020B0304020202020204" pitchFamily="34" charset="0"/>
                        </a:rPr>
                        <a:t>BUSINESS DEVELOPMENT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400" dirty="0">
                          <a:solidFill>
                            <a:schemeClr val="bg2">
                              <a:lumMod val="25000"/>
                            </a:schemeClr>
                          </a:solidFill>
                          <a:latin typeface="Avenir Next LT Pro Light" panose="020B0304020202020204" pitchFamily="34" charset="0"/>
                        </a:rPr>
                        <a:t>SWISS PREPARATORY SPORT ACADEMY NBA BASKETBALL SCHOOL ZURICH</a:t>
                      </a:r>
                    </a:p>
                  </a:txBody>
                  <a:tcPr anchor="ctr"/>
                </a:tc>
                <a:extLst>
                  <a:ext uri="{0D108BD9-81ED-4DB2-BD59-A6C34878D82A}">
                    <a16:rowId xmlns:a16="http://schemas.microsoft.com/office/drawing/2014/main" val="545842480"/>
                  </a:ext>
                </a:extLst>
              </a:tr>
              <a:tr h="353438">
                <a:tc>
                  <a:txBody>
                    <a:bodyPr/>
                    <a:lstStyle/>
                    <a:p>
                      <a:pPr algn="ctr"/>
                      <a:r>
                        <a:rPr lang="en-GB" sz="600" dirty="0">
                          <a:solidFill>
                            <a:schemeClr val="bg2">
                              <a:lumMod val="25000"/>
                            </a:schemeClr>
                          </a:solidFill>
                          <a:latin typeface="Avenir Next LT Pro Light" panose="020B0304020202020204" pitchFamily="34" charset="0"/>
                        </a:rPr>
                        <a:t>15:30</a:t>
                      </a:r>
                      <a:endParaRPr lang="en-AE" sz="600" dirty="0">
                        <a:solidFill>
                          <a:schemeClr val="bg2">
                            <a:lumMod val="25000"/>
                          </a:schemeClr>
                        </a:solidFill>
                        <a:latin typeface="Avenir Next LT Pro Light" panose="020B0304020202020204" pitchFamily="34" charset="0"/>
                      </a:endParaRPr>
                    </a:p>
                  </a:txBody>
                  <a:tcPr anchor="ctr"/>
                </a:tc>
                <a:tc>
                  <a:txBody>
                    <a:bodyPr/>
                    <a:lstStyle/>
                    <a:p>
                      <a:r>
                        <a:rPr lang="en-GB" sz="400" dirty="0">
                          <a:solidFill>
                            <a:schemeClr val="bg2">
                              <a:lumMod val="25000"/>
                            </a:schemeClr>
                          </a:solidFill>
                          <a:latin typeface="Avenir Next LT Pro Light" panose="020B0304020202020204" pitchFamily="34" charset="0"/>
                        </a:rPr>
                        <a:t>OPEN FORUM:</a:t>
                      </a:r>
                    </a:p>
                    <a:p>
                      <a:pPr algn="ctr"/>
                      <a:r>
                        <a:rPr lang="en-GB" sz="600" i="1" dirty="0">
                          <a:solidFill>
                            <a:schemeClr val="bg2">
                              <a:lumMod val="25000"/>
                            </a:schemeClr>
                          </a:solidFill>
                          <a:latin typeface="Avenir Next LT Pro Light" panose="020B0304020202020204" pitchFamily="34" charset="0"/>
                        </a:rPr>
                        <a:t>DUBAI: Pioneering Innovation and Real Estate Investment</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600" b="0" dirty="0">
                          <a:solidFill>
                            <a:schemeClr val="bg2">
                              <a:lumMod val="25000"/>
                            </a:schemeClr>
                          </a:solidFill>
                          <a:latin typeface="Avenir Next LT Pro" panose="020B0504020202020204" pitchFamily="34" charset="0"/>
                        </a:rPr>
                        <a:t>JAN GUSTAV KUBLER</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400" dirty="0">
                          <a:solidFill>
                            <a:schemeClr val="bg2">
                              <a:lumMod val="25000"/>
                            </a:schemeClr>
                          </a:solidFill>
                          <a:latin typeface="Avenir Next LT Pro Light" panose="020B0304020202020204" pitchFamily="34" charset="0"/>
                        </a:rPr>
                        <a:t>CEO &amp; FOUNDING PARTNER – WORLDFIELD INVESTMENT HOLDING LTD.</a:t>
                      </a:r>
                    </a:p>
                  </a:txBody>
                  <a:tcPr anchor="ctr"/>
                </a:tc>
                <a:extLst>
                  <a:ext uri="{0D108BD9-81ED-4DB2-BD59-A6C34878D82A}">
                    <a16:rowId xmlns:a16="http://schemas.microsoft.com/office/drawing/2014/main" val="1228671791"/>
                  </a:ext>
                </a:extLst>
              </a:tr>
              <a:tr h="332039">
                <a:tc>
                  <a:txBody>
                    <a:bodyPr/>
                    <a:lstStyle/>
                    <a:p>
                      <a:pPr algn="ctr"/>
                      <a:r>
                        <a:rPr lang="en-GB" sz="600" dirty="0">
                          <a:solidFill>
                            <a:schemeClr val="bg2">
                              <a:lumMod val="25000"/>
                            </a:schemeClr>
                          </a:solidFill>
                          <a:latin typeface="Avenir Next LT Pro Light" panose="020B0304020202020204" pitchFamily="34" charset="0"/>
                        </a:rPr>
                        <a:t>15:45</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i="0" dirty="0">
                          <a:solidFill>
                            <a:schemeClr val="bg2">
                              <a:lumMod val="25000"/>
                            </a:schemeClr>
                          </a:solidFill>
                          <a:latin typeface="Avenir Next LT Pro Light" panose="020B0304020202020204" pitchFamily="34" charset="0"/>
                        </a:rPr>
                        <a:t>CLOSING SESSION</a:t>
                      </a:r>
                    </a:p>
                    <a:p>
                      <a:r>
                        <a:rPr lang="en-GB" sz="400" i="1" dirty="0">
                          <a:solidFill>
                            <a:schemeClr val="bg2">
                              <a:lumMod val="25000"/>
                            </a:schemeClr>
                          </a:solidFill>
                          <a:latin typeface="Avenir Next LT Pro Light" panose="020B0304020202020204" pitchFamily="34" charset="0"/>
                        </a:rPr>
                        <a:t>Summarize the key takeaways of the day, encourage ongoing collaboration, and set the tone for future engagements</a:t>
                      </a:r>
                      <a:endParaRPr lang="en-AE" sz="400" i="1" dirty="0">
                        <a:solidFill>
                          <a:schemeClr val="bg2">
                            <a:lumMod val="25000"/>
                          </a:schemeClr>
                        </a:solidFill>
                        <a:latin typeface="Avenir Next LT Pro Light" panose="020B0304020202020204" pitchFamily="34" charset="0"/>
                      </a:endParaRPr>
                    </a:p>
                  </a:txBody>
                  <a:tcPr anchor="ctr"/>
                </a:tc>
                <a:tc hMerge="1">
                  <a:txBody>
                    <a:bodyPr/>
                    <a:lstStyle/>
                    <a:p>
                      <a:endParaRPr lang="en-AE"/>
                    </a:p>
                  </a:txBody>
                  <a:tcPr/>
                </a:tc>
                <a:extLst>
                  <a:ext uri="{0D108BD9-81ED-4DB2-BD59-A6C34878D82A}">
                    <a16:rowId xmlns:a16="http://schemas.microsoft.com/office/drawing/2014/main" val="670798946"/>
                  </a:ext>
                </a:extLst>
              </a:tr>
              <a:tr h="276404">
                <a:tc>
                  <a:txBody>
                    <a:bodyPr/>
                    <a:lstStyle/>
                    <a:p>
                      <a:pPr algn="ctr"/>
                      <a:r>
                        <a:rPr lang="en-GB" sz="600" dirty="0">
                          <a:solidFill>
                            <a:schemeClr val="bg2">
                              <a:lumMod val="25000"/>
                            </a:schemeClr>
                          </a:solidFill>
                          <a:latin typeface="Avenir Next LT Pro Light" panose="020B0304020202020204" pitchFamily="34" charset="0"/>
                        </a:rPr>
                        <a:t>16:00</a:t>
                      </a:r>
                      <a:endParaRPr lang="en-AE" sz="600" dirty="0">
                        <a:solidFill>
                          <a:schemeClr val="bg2">
                            <a:lumMod val="25000"/>
                          </a:schemeClr>
                        </a:solidFill>
                        <a:latin typeface="Avenir Next LT Pro Light" panose="020B0304020202020204" pitchFamily="34" charset="0"/>
                      </a:endParaRPr>
                    </a:p>
                  </a:txBody>
                  <a:tcPr anchor="ctr"/>
                </a:tc>
                <a:tc gridSpan="2">
                  <a:txBody>
                    <a:bodyPr/>
                    <a:lstStyle/>
                    <a:p>
                      <a:r>
                        <a:rPr lang="en-GB" sz="600" dirty="0">
                          <a:solidFill>
                            <a:schemeClr val="bg2">
                              <a:lumMod val="25000"/>
                            </a:schemeClr>
                          </a:solidFill>
                          <a:latin typeface="Avenir Next LT Pro Light" panose="020B0304020202020204" pitchFamily="34" charset="0"/>
                        </a:rPr>
                        <a:t>2-HOURS POST-NETWORKING COCKTAILS RECEPTION</a:t>
                      </a:r>
                    </a:p>
                    <a:p>
                      <a:r>
                        <a:rPr lang="en-GB" sz="400" i="1" dirty="0">
                          <a:solidFill>
                            <a:schemeClr val="bg2">
                              <a:lumMod val="25000"/>
                            </a:schemeClr>
                          </a:solidFill>
                          <a:latin typeface="Avenir Next LT Pro Light" panose="020B0304020202020204" pitchFamily="34" charset="0"/>
                        </a:rPr>
                        <a:t>Provide a relaxed environment for attendees to solidify connections made throughout the day and explore potential collaborations in a more informal setting.</a:t>
                      </a:r>
                      <a:endParaRPr lang="en-AE" sz="400" i="1" dirty="0">
                        <a:solidFill>
                          <a:schemeClr val="bg2">
                            <a:lumMod val="25000"/>
                          </a:schemeClr>
                        </a:solidFill>
                        <a:latin typeface="Avenir Next LT Pro Light" panose="020B0304020202020204" pitchFamily="34" charset="0"/>
                      </a:endParaRPr>
                    </a:p>
                  </a:txBody>
                  <a:tcPr anchor="ctr"/>
                </a:tc>
                <a:tc hMerge="1">
                  <a:txBody>
                    <a:bodyPr/>
                    <a:lstStyle/>
                    <a:p>
                      <a:endParaRPr lang="en-AE"/>
                    </a:p>
                  </a:txBody>
                  <a:tcPr/>
                </a:tc>
                <a:extLst>
                  <a:ext uri="{0D108BD9-81ED-4DB2-BD59-A6C34878D82A}">
                    <a16:rowId xmlns:a16="http://schemas.microsoft.com/office/drawing/2014/main" val="4139591985"/>
                  </a:ext>
                </a:extLst>
              </a:tr>
            </a:tbl>
          </a:graphicData>
        </a:graphic>
      </p:graphicFrame>
      <p:sp>
        <p:nvSpPr>
          <p:cNvPr id="12" name="TextBox 11">
            <a:extLst>
              <a:ext uri="{FF2B5EF4-FFF2-40B4-BE49-F238E27FC236}">
                <a16:creationId xmlns:a16="http://schemas.microsoft.com/office/drawing/2014/main" id="{9CBB1A2D-5A15-4C58-910D-469AEE549393}"/>
              </a:ext>
            </a:extLst>
          </p:cNvPr>
          <p:cNvSpPr txBox="1"/>
          <p:nvPr/>
        </p:nvSpPr>
        <p:spPr>
          <a:xfrm>
            <a:off x="0" y="9543547"/>
            <a:ext cx="6858000" cy="261610"/>
          </a:xfrm>
          <a:prstGeom prst="rect">
            <a:avLst/>
          </a:prstGeom>
          <a:noFill/>
        </p:spPr>
        <p:txBody>
          <a:bodyPr wrap="square" rtlCol="0">
            <a:spAutoFit/>
          </a:bodyPr>
          <a:lstStyle/>
          <a:p>
            <a:pPr algn="ctr"/>
            <a:r>
              <a:rPr lang="en-US" sz="1100" i="1" dirty="0">
                <a:latin typeface="Avenir Next LT Pro Light" panose="020B0304020202020204" pitchFamily="34" charset="0"/>
              </a:rPr>
              <a:t>www.theabrahamicbusinesscircle.com</a:t>
            </a:r>
          </a:p>
        </p:txBody>
      </p:sp>
    </p:spTree>
    <p:extLst>
      <p:ext uri="{BB962C8B-B14F-4D97-AF65-F5344CB8AC3E}">
        <p14:creationId xmlns:p14="http://schemas.microsoft.com/office/powerpoint/2010/main" val="3585267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9048D04-2B5D-E3A5-4011-B33C08E1B9AF}"/>
              </a:ext>
            </a:extLst>
          </p:cNvPr>
          <p:cNvSpPr txBox="1"/>
          <p:nvPr/>
        </p:nvSpPr>
        <p:spPr>
          <a:xfrm>
            <a:off x="0" y="1105230"/>
            <a:ext cx="6858000" cy="400110"/>
          </a:xfrm>
          <a:prstGeom prst="rect">
            <a:avLst/>
          </a:prstGeom>
          <a:solidFill>
            <a:srgbClr val="015554"/>
          </a:solidFill>
        </p:spPr>
        <p:txBody>
          <a:bodyPr wrap="square" anchor="ctr">
            <a:spAutoFit/>
          </a:bodyPr>
          <a:lstStyle/>
          <a:p>
            <a:pPr algn="ctr"/>
            <a:r>
              <a:rPr lang="en-US" sz="2000" spc="300" dirty="0">
                <a:solidFill>
                  <a:schemeClr val="bg1"/>
                </a:solidFill>
                <a:latin typeface="Avenir Next LT Pro Light" panose="020B0304020202020204" pitchFamily="34" charset="0"/>
                <a:cs typeface="Times New Roman" panose="02020603050405020304" pitchFamily="18" charset="0"/>
              </a:rPr>
              <a:t>PARTNERS &amp; SPONSORS</a:t>
            </a:r>
            <a:endParaRPr lang="en-US" sz="2000" i="1" spc="300" dirty="0">
              <a:solidFill>
                <a:schemeClr val="bg1"/>
              </a:solidFill>
              <a:latin typeface="Avenir Next LT Pro Light" panose="020B03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5907819-BC6D-4134-FAC7-7C94AADFA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706"/>
          <a:stretch/>
        </p:blipFill>
        <p:spPr>
          <a:xfrm>
            <a:off x="2784364" y="187140"/>
            <a:ext cx="1961388" cy="707450"/>
          </a:xfrm>
          <a:prstGeom prst="rect">
            <a:avLst/>
          </a:prstGeom>
        </p:spPr>
      </p:pic>
      <p:pic>
        <p:nvPicPr>
          <p:cNvPr id="18" name="Picture 17">
            <a:extLst>
              <a:ext uri="{FF2B5EF4-FFF2-40B4-BE49-F238E27FC236}">
                <a16:creationId xmlns:a16="http://schemas.microsoft.com/office/drawing/2014/main" id="{92E448DB-EFEB-2D6E-C262-1D6C69440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862" y="96121"/>
            <a:ext cx="882502" cy="849561"/>
          </a:xfrm>
          <a:prstGeom prst="rect">
            <a:avLst/>
          </a:prstGeom>
        </p:spPr>
      </p:pic>
      <p:grpSp>
        <p:nvGrpSpPr>
          <p:cNvPr id="3" name="Group 2"/>
          <p:cNvGrpSpPr/>
          <p:nvPr/>
        </p:nvGrpSpPr>
        <p:grpSpPr>
          <a:xfrm>
            <a:off x="204683" y="1664888"/>
            <a:ext cx="6473727" cy="7713709"/>
            <a:chOff x="204683" y="1664888"/>
            <a:chExt cx="6473727" cy="9800271"/>
          </a:xfrm>
        </p:grpSpPr>
        <p:sp>
          <p:nvSpPr>
            <p:cNvPr id="95" name="Rectangle 94">
              <a:extLst>
                <a:ext uri="{FF2B5EF4-FFF2-40B4-BE49-F238E27FC236}">
                  <a16:creationId xmlns:a16="http://schemas.microsoft.com/office/drawing/2014/main" id="{6272668C-83AA-5E62-D7E6-F5E7D906CE65}"/>
                </a:ext>
              </a:extLst>
            </p:cNvPr>
            <p:cNvSpPr/>
            <p:nvPr/>
          </p:nvSpPr>
          <p:spPr>
            <a:xfrm>
              <a:off x="220578"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6" name="Rectangle 95">
              <a:extLst>
                <a:ext uri="{FF2B5EF4-FFF2-40B4-BE49-F238E27FC236}">
                  <a16:creationId xmlns:a16="http://schemas.microsoft.com/office/drawing/2014/main" id="{68D552A3-3CB6-3071-1B0A-5696A3B6535B}"/>
                </a:ext>
              </a:extLst>
            </p:cNvPr>
            <p:cNvSpPr/>
            <p:nvPr/>
          </p:nvSpPr>
          <p:spPr>
            <a:xfrm>
              <a:off x="298981"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7" name="Rectangle 96">
              <a:extLst>
                <a:ext uri="{FF2B5EF4-FFF2-40B4-BE49-F238E27FC236}">
                  <a16:creationId xmlns:a16="http://schemas.microsoft.com/office/drawing/2014/main" id="{89FBE91D-3B47-CCB8-1774-ECFA7573EB95}"/>
                </a:ext>
              </a:extLst>
            </p:cNvPr>
            <p:cNvSpPr/>
            <p:nvPr/>
          </p:nvSpPr>
          <p:spPr>
            <a:xfrm>
              <a:off x="2422084"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8" name="Rectangle 97">
              <a:extLst>
                <a:ext uri="{FF2B5EF4-FFF2-40B4-BE49-F238E27FC236}">
                  <a16:creationId xmlns:a16="http://schemas.microsoft.com/office/drawing/2014/main" id="{8AD6C337-8A75-A31B-0493-312DB21AF3F3}"/>
                </a:ext>
              </a:extLst>
            </p:cNvPr>
            <p:cNvSpPr/>
            <p:nvPr/>
          </p:nvSpPr>
          <p:spPr>
            <a:xfrm>
              <a:off x="2500487"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9" name="Rectangle 98">
              <a:extLst>
                <a:ext uri="{FF2B5EF4-FFF2-40B4-BE49-F238E27FC236}">
                  <a16:creationId xmlns:a16="http://schemas.microsoft.com/office/drawing/2014/main" id="{A9F8A0CC-B106-7D8F-C143-36793FC0D33A}"/>
                </a:ext>
              </a:extLst>
            </p:cNvPr>
            <p:cNvSpPr/>
            <p:nvPr/>
          </p:nvSpPr>
          <p:spPr>
            <a:xfrm>
              <a:off x="4623590"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00" name="Rectangle 99">
              <a:extLst>
                <a:ext uri="{FF2B5EF4-FFF2-40B4-BE49-F238E27FC236}">
                  <a16:creationId xmlns:a16="http://schemas.microsoft.com/office/drawing/2014/main" id="{186793F1-F202-20EF-5C12-E0A0F73220B3}"/>
                </a:ext>
              </a:extLst>
            </p:cNvPr>
            <p:cNvSpPr/>
            <p:nvPr/>
          </p:nvSpPr>
          <p:spPr>
            <a:xfrm>
              <a:off x="4701993"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nvGrpSpPr>
            <p:cNvPr id="81" name="Group 80">
              <a:extLst>
                <a:ext uri="{FF2B5EF4-FFF2-40B4-BE49-F238E27FC236}">
                  <a16:creationId xmlns:a16="http://schemas.microsoft.com/office/drawing/2014/main" id="{BFAE9250-7E66-738A-B2AE-525ED7FFD59D}"/>
                </a:ext>
              </a:extLst>
            </p:cNvPr>
            <p:cNvGrpSpPr/>
            <p:nvPr/>
          </p:nvGrpSpPr>
          <p:grpSpPr>
            <a:xfrm>
              <a:off x="220578" y="6644888"/>
              <a:ext cx="6457832" cy="2343389"/>
              <a:chOff x="104775" y="1591065"/>
              <a:chExt cx="3382645" cy="1087263"/>
            </a:xfrm>
          </p:grpSpPr>
          <p:sp>
            <p:nvSpPr>
              <p:cNvPr id="89" name="Rectangle 88">
                <a:extLst>
                  <a:ext uri="{FF2B5EF4-FFF2-40B4-BE49-F238E27FC236}">
                    <a16:creationId xmlns:a16="http://schemas.microsoft.com/office/drawing/2014/main" id="{66D6A1E1-E3F7-CFBF-BB87-2895B2B9C615}"/>
                  </a:ext>
                </a:extLst>
              </p:cNvPr>
              <p:cNvSpPr/>
              <p:nvPr/>
            </p:nvSpPr>
            <p:spPr>
              <a:xfrm>
                <a:off x="10477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0" name="Rectangle 89">
                <a:extLst>
                  <a:ext uri="{FF2B5EF4-FFF2-40B4-BE49-F238E27FC236}">
                    <a16:creationId xmlns:a16="http://schemas.microsoft.com/office/drawing/2014/main" id="{2B71B3CD-70E5-EDD9-A983-916941B61EC3}"/>
                  </a:ext>
                </a:extLst>
              </p:cNvPr>
              <p:cNvSpPr/>
              <p:nvPr/>
            </p:nvSpPr>
            <p:spPr>
              <a:xfrm>
                <a:off x="14584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1" name="Rectangle 90">
                <a:extLst>
                  <a:ext uri="{FF2B5EF4-FFF2-40B4-BE49-F238E27FC236}">
                    <a16:creationId xmlns:a16="http://schemas.microsoft.com/office/drawing/2014/main" id="{7E917D6A-088B-BBD6-ACCF-D23073D50C15}"/>
                  </a:ext>
                </a:extLst>
              </p:cNvPr>
              <p:cNvSpPr/>
              <p:nvPr/>
            </p:nvSpPr>
            <p:spPr>
              <a:xfrm>
                <a:off x="125793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2" name="Rectangle 91">
                <a:extLst>
                  <a:ext uri="{FF2B5EF4-FFF2-40B4-BE49-F238E27FC236}">
                    <a16:creationId xmlns:a16="http://schemas.microsoft.com/office/drawing/2014/main" id="{3F21D850-EE9D-20F6-05F4-8C6C44B2DB62}"/>
                  </a:ext>
                </a:extLst>
              </p:cNvPr>
              <p:cNvSpPr/>
              <p:nvPr/>
            </p:nvSpPr>
            <p:spPr>
              <a:xfrm>
                <a:off x="129900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3" name="Rectangle 92">
                <a:extLst>
                  <a:ext uri="{FF2B5EF4-FFF2-40B4-BE49-F238E27FC236}">
                    <a16:creationId xmlns:a16="http://schemas.microsoft.com/office/drawing/2014/main" id="{7CB4BBC7-F1CC-7BFC-48B3-AFEE27664046}"/>
                  </a:ext>
                </a:extLst>
              </p:cNvPr>
              <p:cNvSpPr/>
              <p:nvPr/>
            </p:nvSpPr>
            <p:spPr>
              <a:xfrm>
                <a:off x="241109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4" name="Rectangle 93">
                <a:extLst>
                  <a:ext uri="{FF2B5EF4-FFF2-40B4-BE49-F238E27FC236}">
                    <a16:creationId xmlns:a16="http://schemas.microsoft.com/office/drawing/2014/main" id="{95F38050-C3E1-A99E-9C6D-1AFC249667D2}"/>
                  </a:ext>
                </a:extLst>
              </p:cNvPr>
              <p:cNvSpPr/>
              <p:nvPr/>
            </p:nvSpPr>
            <p:spPr>
              <a:xfrm>
                <a:off x="245216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sp>
          <p:nvSpPr>
            <p:cNvPr id="64" name="Rectangle 63">
              <a:extLst>
                <a:ext uri="{FF2B5EF4-FFF2-40B4-BE49-F238E27FC236}">
                  <a16:creationId xmlns:a16="http://schemas.microsoft.com/office/drawing/2014/main" id="{6272668C-83AA-5E62-D7E6-F5E7D906CE65}"/>
                </a:ext>
              </a:extLst>
            </p:cNvPr>
            <p:cNvSpPr/>
            <p:nvPr/>
          </p:nvSpPr>
          <p:spPr>
            <a:xfrm>
              <a:off x="204683"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5" name="Rectangle 64">
              <a:extLst>
                <a:ext uri="{FF2B5EF4-FFF2-40B4-BE49-F238E27FC236}">
                  <a16:creationId xmlns:a16="http://schemas.microsoft.com/office/drawing/2014/main" id="{68D552A3-3CB6-3071-1B0A-5696A3B6535B}"/>
                </a:ext>
              </a:extLst>
            </p:cNvPr>
            <p:cNvSpPr/>
            <p:nvPr/>
          </p:nvSpPr>
          <p:spPr>
            <a:xfrm>
              <a:off x="283086"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6" name="Rectangle 65">
              <a:extLst>
                <a:ext uri="{FF2B5EF4-FFF2-40B4-BE49-F238E27FC236}">
                  <a16:creationId xmlns:a16="http://schemas.microsoft.com/office/drawing/2014/main" id="{89FBE91D-3B47-CCB8-1774-ECFA7573EB95}"/>
                </a:ext>
              </a:extLst>
            </p:cNvPr>
            <p:cNvSpPr/>
            <p:nvPr/>
          </p:nvSpPr>
          <p:spPr>
            <a:xfrm>
              <a:off x="2406189"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7" name="Rectangle 66">
              <a:extLst>
                <a:ext uri="{FF2B5EF4-FFF2-40B4-BE49-F238E27FC236}">
                  <a16:creationId xmlns:a16="http://schemas.microsoft.com/office/drawing/2014/main" id="{8AD6C337-8A75-A31B-0493-312DB21AF3F3}"/>
                </a:ext>
              </a:extLst>
            </p:cNvPr>
            <p:cNvSpPr/>
            <p:nvPr/>
          </p:nvSpPr>
          <p:spPr>
            <a:xfrm>
              <a:off x="2484592"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8" name="Rectangle 67">
              <a:extLst>
                <a:ext uri="{FF2B5EF4-FFF2-40B4-BE49-F238E27FC236}">
                  <a16:creationId xmlns:a16="http://schemas.microsoft.com/office/drawing/2014/main" id="{A9F8A0CC-B106-7D8F-C143-36793FC0D33A}"/>
                </a:ext>
              </a:extLst>
            </p:cNvPr>
            <p:cNvSpPr/>
            <p:nvPr/>
          </p:nvSpPr>
          <p:spPr>
            <a:xfrm>
              <a:off x="4607695"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9" name="Rectangle 68">
              <a:extLst>
                <a:ext uri="{FF2B5EF4-FFF2-40B4-BE49-F238E27FC236}">
                  <a16:creationId xmlns:a16="http://schemas.microsoft.com/office/drawing/2014/main" id="{186793F1-F202-20EF-5C12-E0A0F73220B3}"/>
                </a:ext>
              </a:extLst>
            </p:cNvPr>
            <p:cNvSpPr/>
            <p:nvPr/>
          </p:nvSpPr>
          <p:spPr>
            <a:xfrm>
              <a:off x="4686098"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nvGrpSpPr>
            <p:cNvPr id="37" name="Group 36">
              <a:extLst>
                <a:ext uri="{FF2B5EF4-FFF2-40B4-BE49-F238E27FC236}">
                  <a16:creationId xmlns:a16="http://schemas.microsoft.com/office/drawing/2014/main" id="{BFAE9250-7E66-738A-B2AE-525ED7FFD59D}"/>
                </a:ext>
              </a:extLst>
            </p:cNvPr>
            <p:cNvGrpSpPr/>
            <p:nvPr/>
          </p:nvGrpSpPr>
          <p:grpSpPr>
            <a:xfrm>
              <a:off x="220578" y="9121770"/>
              <a:ext cx="6457832" cy="2343389"/>
              <a:chOff x="104775" y="1591065"/>
              <a:chExt cx="3382645" cy="1087263"/>
            </a:xfrm>
          </p:grpSpPr>
          <p:sp>
            <p:nvSpPr>
              <p:cNvPr id="38" name="Rectangle 37">
                <a:extLst>
                  <a:ext uri="{FF2B5EF4-FFF2-40B4-BE49-F238E27FC236}">
                    <a16:creationId xmlns:a16="http://schemas.microsoft.com/office/drawing/2014/main" id="{66D6A1E1-E3F7-CFBF-BB87-2895B2B9C615}"/>
                  </a:ext>
                </a:extLst>
              </p:cNvPr>
              <p:cNvSpPr/>
              <p:nvPr/>
            </p:nvSpPr>
            <p:spPr>
              <a:xfrm>
                <a:off x="10477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9" name="Rectangle 38">
                <a:extLst>
                  <a:ext uri="{FF2B5EF4-FFF2-40B4-BE49-F238E27FC236}">
                    <a16:creationId xmlns:a16="http://schemas.microsoft.com/office/drawing/2014/main" id="{2B71B3CD-70E5-EDD9-A983-916941B61EC3}"/>
                  </a:ext>
                </a:extLst>
              </p:cNvPr>
              <p:cNvSpPr/>
              <p:nvPr/>
            </p:nvSpPr>
            <p:spPr>
              <a:xfrm>
                <a:off x="14584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0" name="Rectangle 39">
                <a:extLst>
                  <a:ext uri="{FF2B5EF4-FFF2-40B4-BE49-F238E27FC236}">
                    <a16:creationId xmlns:a16="http://schemas.microsoft.com/office/drawing/2014/main" id="{7E917D6A-088B-BBD6-ACCF-D23073D50C15}"/>
                  </a:ext>
                </a:extLst>
              </p:cNvPr>
              <p:cNvSpPr/>
              <p:nvPr/>
            </p:nvSpPr>
            <p:spPr>
              <a:xfrm>
                <a:off x="125793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1" name="Rectangle 40">
                <a:extLst>
                  <a:ext uri="{FF2B5EF4-FFF2-40B4-BE49-F238E27FC236}">
                    <a16:creationId xmlns:a16="http://schemas.microsoft.com/office/drawing/2014/main" id="{3F21D850-EE9D-20F6-05F4-8C6C44B2DB62}"/>
                  </a:ext>
                </a:extLst>
              </p:cNvPr>
              <p:cNvSpPr/>
              <p:nvPr/>
            </p:nvSpPr>
            <p:spPr>
              <a:xfrm>
                <a:off x="129900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2" name="Rectangle 41">
                <a:extLst>
                  <a:ext uri="{FF2B5EF4-FFF2-40B4-BE49-F238E27FC236}">
                    <a16:creationId xmlns:a16="http://schemas.microsoft.com/office/drawing/2014/main" id="{7CB4BBC7-F1CC-7BFC-48B3-AFEE27664046}"/>
                  </a:ext>
                </a:extLst>
              </p:cNvPr>
              <p:cNvSpPr/>
              <p:nvPr/>
            </p:nvSpPr>
            <p:spPr>
              <a:xfrm>
                <a:off x="241109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3" name="Rectangle 42">
                <a:extLst>
                  <a:ext uri="{FF2B5EF4-FFF2-40B4-BE49-F238E27FC236}">
                    <a16:creationId xmlns:a16="http://schemas.microsoft.com/office/drawing/2014/main" id="{95F38050-C3E1-A99E-9C6D-1AFC249667D2}"/>
                  </a:ext>
                </a:extLst>
              </p:cNvPr>
              <p:cNvSpPr/>
              <p:nvPr/>
            </p:nvSpPr>
            <p:spPr>
              <a:xfrm>
                <a:off x="245216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grpSp>
      <p:pic>
        <p:nvPicPr>
          <p:cNvPr id="44" name="Picture 43"/>
          <p:cNvPicPr>
            <a:picLocks noChangeAspect="1"/>
          </p:cNvPicPr>
          <p:nvPr/>
        </p:nvPicPr>
        <p:blipFill>
          <a:blip r:embed="rId4"/>
          <a:stretch>
            <a:fillRect/>
          </a:stretch>
        </p:blipFill>
        <p:spPr>
          <a:xfrm>
            <a:off x="356309" y="2408874"/>
            <a:ext cx="1799948" cy="414771"/>
          </a:xfrm>
          <a:prstGeom prst="rect">
            <a:avLst/>
          </a:prstGeom>
        </p:spPr>
      </p:pic>
      <p:pic>
        <p:nvPicPr>
          <p:cNvPr id="45" name="Picture 44"/>
          <p:cNvPicPr>
            <a:picLocks noChangeAspect="1"/>
          </p:cNvPicPr>
          <p:nvPr/>
        </p:nvPicPr>
        <p:blipFill>
          <a:blip r:embed="rId5"/>
          <a:stretch>
            <a:fillRect/>
          </a:stretch>
        </p:blipFill>
        <p:spPr>
          <a:xfrm>
            <a:off x="2833874" y="2070556"/>
            <a:ext cx="1190252" cy="1040535"/>
          </a:xfrm>
          <a:prstGeom prst="rect">
            <a:avLst/>
          </a:prstGeom>
        </p:spPr>
      </p:pic>
      <p:pic>
        <p:nvPicPr>
          <p:cNvPr id="46" name="Picture 45"/>
          <p:cNvPicPr>
            <a:picLocks noChangeAspect="1"/>
          </p:cNvPicPr>
          <p:nvPr/>
        </p:nvPicPr>
        <p:blipFill>
          <a:blip r:embed="rId6"/>
          <a:stretch>
            <a:fillRect/>
          </a:stretch>
        </p:blipFill>
        <p:spPr>
          <a:xfrm>
            <a:off x="5175061" y="2068551"/>
            <a:ext cx="975909" cy="1054489"/>
          </a:xfrm>
          <a:prstGeom prst="rect">
            <a:avLst/>
          </a:prstGeom>
        </p:spPr>
      </p:pic>
      <p:pic>
        <p:nvPicPr>
          <p:cNvPr id="47" name="Picture 46"/>
          <p:cNvPicPr>
            <a:picLocks noChangeAspect="1"/>
          </p:cNvPicPr>
          <p:nvPr/>
        </p:nvPicPr>
        <p:blipFill>
          <a:blip r:embed="rId7"/>
          <a:stretch>
            <a:fillRect/>
          </a:stretch>
        </p:blipFill>
        <p:spPr>
          <a:xfrm>
            <a:off x="639074" y="4104165"/>
            <a:ext cx="1284095" cy="906270"/>
          </a:xfrm>
          <a:prstGeom prst="rect">
            <a:avLst/>
          </a:prstGeom>
        </p:spPr>
      </p:pic>
      <p:pic>
        <p:nvPicPr>
          <p:cNvPr id="48" name="Picture 47"/>
          <p:cNvPicPr>
            <a:picLocks noChangeAspect="1"/>
          </p:cNvPicPr>
          <p:nvPr/>
        </p:nvPicPr>
        <p:blipFill>
          <a:blip r:embed="rId8"/>
          <a:stretch>
            <a:fillRect/>
          </a:stretch>
        </p:blipFill>
        <p:spPr>
          <a:xfrm>
            <a:off x="2567512" y="4446609"/>
            <a:ext cx="1763960" cy="221381"/>
          </a:xfrm>
          <a:prstGeom prst="rect">
            <a:avLst/>
          </a:prstGeom>
        </p:spPr>
      </p:pic>
      <p:pic>
        <p:nvPicPr>
          <p:cNvPr id="50" name="Picture 49"/>
          <p:cNvPicPr>
            <a:picLocks noChangeAspect="1"/>
          </p:cNvPicPr>
          <p:nvPr/>
        </p:nvPicPr>
        <p:blipFill>
          <a:blip r:embed="rId9"/>
          <a:stretch>
            <a:fillRect/>
          </a:stretch>
        </p:blipFill>
        <p:spPr>
          <a:xfrm>
            <a:off x="2590456" y="6225520"/>
            <a:ext cx="1763960" cy="562625"/>
          </a:xfrm>
          <a:prstGeom prst="rect">
            <a:avLst/>
          </a:prstGeom>
        </p:spPr>
      </p:pic>
      <p:pic>
        <p:nvPicPr>
          <p:cNvPr id="51" name="Picture 50"/>
          <p:cNvPicPr>
            <a:picLocks noChangeAspect="1"/>
          </p:cNvPicPr>
          <p:nvPr/>
        </p:nvPicPr>
        <p:blipFill>
          <a:blip r:embed="rId10"/>
          <a:stretch>
            <a:fillRect/>
          </a:stretch>
        </p:blipFill>
        <p:spPr>
          <a:xfrm>
            <a:off x="4827411" y="4423553"/>
            <a:ext cx="1615386" cy="276546"/>
          </a:xfrm>
          <a:prstGeom prst="rect">
            <a:avLst/>
          </a:prstGeom>
        </p:spPr>
      </p:pic>
      <p:pic>
        <p:nvPicPr>
          <p:cNvPr id="52" name="Picture 51">
            <a:extLst>
              <a:ext uri="{FF2B5EF4-FFF2-40B4-BE49-F238E27FC236}">
                <a16:creationId xmlns:a16="http://schemas.microsoft.com/office/drawing/2014/main" id="{5D8EE159-067F-4433-BE98-22174A4099EC}"/>
              </a:ext>
            </a:extLst>
          </p:cNvPr>
          <p:cNvPicPr>
            <a:picLocks noChangeAspect="1"/>
          </p:cNvPicPr>
          <p:nvPr/>
        </p:nvPicPr>
        <p:blipFill>
          <a:blip r:embed="rId11"/>
          <a:stretch>
            <a:fillRect/>
          </a:stretch>
        </p:blipFill>
        <p:spPr>
          <a:xfrm>
            <a:off x="4808639" y="6297515"/>
            <a:ext cx="1684717" cy="418636"/>
          </a:xfrm>
          <a:prstGeom prst="rect">
            <a:avLst/>
          </a:prstGeom>
        </p:spPr>
      </p:pic>
      <p:pic>
        <p:nvPicPr>
          <p:cNvPr id="54" name="Picture 53"/>
          <p:cNvPicPr>
            <a:picLocks noChangeAspect="1"/>
          </p:cNvPicPr>
          <p:nvPr/>
        </p:nvPicPr>
        <p:blipFill>
          <a:blip r:embed="rId12"/>
          <a:stretch>
            <a:fillRect/>
          </a:stretch>
        </p:blipFill>
        <p:spPr>
          <a:xfrm>
            <a:off x="2509468" y="8225408"/>
            <a:ext cx="1822004" cy="461916"/>
          </a:xfrm>
          <a:prstGeom prst="rect">
            <a:avLst/>
          </a:prstGeom>
        </p:spPr>
      </p:pic>
      <p:pic>
        <p:nvPicPr>
          <p:cNvPr id="4" name="Picture 3">
            <a:extLst>
              <a:ext uri="{FF2B5EF4-FFF2-40B4-BE49-F238E27FC236}">
                <a16:creationId xmlns:a16="http://schemas.microsoft.com/office/drawing/2014/main" id="{E0F839EC-27A3-4B42-8F2C-0DBBFE8A98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330" y="6406211"/>
            <a:ext cx="1680289" cy="200191"/>
          </a:xfrm>
          <a:prstGeom prst="rect">
            <a:avLst/>
          </a:prstGeom>
        </p:spPr>
      </p:pic>
      <p:pic>
        <p:nvPicPr>
          <p:cNvPr id="57" name="Picture 56">
            <a:extLst>
              <a:ext uri="{FF2B5EF4-FFF2-40B4-BE49-F238E27FC236}">
                <a16:creationId xmlns:a16="http://schemas.microsoft.com/office/drawing/2014/main" id="{BF974274-F7D4-4BB1-9004-727F665BE16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71913" y="8206961"/>
            <a:ext cx="2168739" cy="583285"/>
          </a:xfrm>
          <a:prstGeom prst="rect">
            <a:avLst/>
          </a:prstGeom>
        </p:spPr>
      </p:pic>
      <p:pic>
        <p:nvPicPr>
          <p:cNvPr id="58" name="Picture 57">
            <a:extLst>
              <a:ext uri="{FF2B5EF4-FFF2-40B4-BE49-F238E27FC236}">
                <a16:creationId xmlns:a16="http://schemas.microsoft.com/office/drawing/2014/main" id="{31D8C0A2-5A79-4F3C-9AC7-BF665C44F33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54655" y="8263328"/>
            <a:ext cx="1816720" cy="470550"/>
          </a:xfrm>
          <a:prstGeom prst="rect">
            <a:avLst/>
          </a:prstGeom>
        </p:spPr>
      </p:pic>
      <p:sp>
        <p:nvSpPr>
          <p:cNvPr id="59" name="Slide Number Placeholder 1">
            <a:extLst>
              <a:ext uri="{FF2B5EF4-FFF2-40B4-BE49-F238E27FC236}">
                <a16:creationId xmlns:a16="http://schemas.microsoft.com/office/drawing/2014/main" id="{B89238BE-27D5-4131-8B13-ADFF8E3A008C}"/>
              </a:ext>
            </a:extLst>
          </p:cNvPr>
          <p:cNvSpPr txBox="1">
            <a:spLocks/>
          </p:cNvSpPr>
          <p:nvPr/>
        </p:nvSpPr>
        <p:spPr>
          <a:xfrm>
            <a:off x="5051960"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5</a:t>
            </a:r>
          </a:p>
        </p:txBody>
      </p:sp>
      <p:sp>
        <p:nvSpPr>
          <p:cNvPr id="60" name="TextBox 59">
            <a:extLst>
              <a:ext uri="{FF2B5EF4-FFF2-40B4-BE49-F238E27FC236}">
                <a16:creationId xmlns:a16="http://schemas.microsoft.com/office/drawing/2014/main" id="{A88A6037-4368-45B5-ADFD-2EC59CC2F9AD}"/>
              </a:ext>
            </a:extLst>
          </p:cNvPr>
          <p:cNvSpPr txBox="1"/>
          <p:nvPr/>
        </p:nvSpPr>
        <p:spPr>
          <a:xfrm>
            <a:off x="0" y="9543547"/>
            <a:ext cx="6858000" cy="261610"/>
          </a:xfrm>
          <a:prstGeom prst="rect">
            <a:avLst/>
          </a:prstGeom>
          <a:noFill/>
        </p:spPr>
        <p:txBody>
          <a:bodyPr wrap="square" rtlCol="0">
            <a:spAutoFit/>
          </a:bodyPr>
          <a:lstStyle/>
          <a:p>
            <a:pPr algn="ctr"/>
            <a:r>
              <a:rPr lang="en-US" sz="1100" i="1" dirty="0">
                <a:latin typeface="Avenir Next LT Pro Light" panose="020B0304020202020204" pitchFamily="34" charset="0"/>
              </a:rPr>
              <a:t>www.theabrahamicbusinesscircle.com</a:t>
            </a:r>
          </a:p>
        </p:txBody>
      </p:sp>
    </p:spTree>
    <p:extLst>
      <p:ext uri="{BB962C8B-B14F-4D97-AF65-F5344CB8AC3E}">
        <p14:creationId xmlns:p14="http://schemas.microsoft.com/office/powerpoint/2010/main" val="309391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9048D04-2B5D-E3A5-4011-B33C08E1B9AF}"/>
              </a:ext>
            </a:extLst>
          </p:cNvPr>
          <p:cNvSpPr txBox="1"/>
          <p:nvPr/>
        </p:nvSpPr>
        <p:spPr>
          <a:xfrm>
            <a:off x="0" y="1105230"/>
            <a:ext cx="6858000" cy="400110"/>
          </a:xfrm>
          <a:prstGeom prst="rect">
            <a:avLst/>
          </a:prstGeom>
          <a:solidFill>
            <a:srgbClr val="015554"/>
          </a:solidFill>
        </p:spPr>
        <p:txBody>
          <a:bodyPr wrap="square" anchor="ctr">
            <a:spAutoFit/>
          </a:bodyPr>
          <a:lstStyle/>
          <a:p>
            <a:pPr algn="ctr"/>
            <a:r>
              <a:rPr lang="en-US" sz="2000" spc="300" dirty="0">
                <a:solidFill>
                  <a:schemeClr val="bg1"/>
                </a:solidFill>
                <a:latin typeface="Avenir Next LT Pro Light" panose="020B0304020202020204" pitchFamily="34" charset="0"/>
                <a:cs typeface="Times New Roman" panose="02020603050405020304" pitchFamily="18" charset="0"/>
              </a:rPr>
              <a:t>PARTNERS &amp; SPONSORS</a:t>
            </a:r>
            <a:endParaRPr lang="en-US" sz="2000" i="1" spc="300" dirty="0">
              <a:solidFill>
                <a:schemeClr val="bg1"/>
              </a:solidFill>
              <a:latin typeface="Avenir Next LT Pro Light" panose="020B03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5907819-BC6D-4134-FAC7-7C94AADFA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706"/>
          <a:stretch/>
        </p:blipFill>
        <p:spPr>
          <a:xfrm>
            <a:off x="2784364" y="187140"/>
            <a:ext cx="1961388" cy="707450"/>
          </a:xfrm>
          <a:prstGeom prst="rect">
            <a:avLst/>
          </a:prstGeom>
        </p:spPr>
      </p:pic>
      <p:pic>
        <p:nvPicPr>
          <p:cNvPr id="18" name="Picture 17">
            <a:extLst>
              <a:ext uri="{FF2B5EF4-FFF2-40B4-BE49-F238E27FC236}">
                <a16:creationId xmlns:a16="http://schemas.microsoft.com/office/drawing/2014/main" id="{92E448DB-EFEB-2D6E-C262-1D6C69440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862" y="96121"/>
            <a:ext cx="882502" cy="849561"/>
          </a:xfrm>
          <a:prstGeom prst="rect">
            <a:avLst/>
          </a:prstGeom>
        </p:spPr>
      </p:pic>
      <p:grpSp>
        <p:nvGrpSpPr>
          <p:cNvPr id="3" name="Group 2"/>
          <p:cNvGrpSpPr/>
          <p:nvPr/>
        </p:nvGrpSpPr>
        <p:grpSpPr>
          <a:xfrm>
            <a:off x="204683" y="1664888"/>
            <a:ext cx="6473727" cy="7713709"/>
            <a:chOff x="204683" y="1664888"/>
            <a:chExt cx="6473727" cy="9800271"/>
          </a:xfrm>
        </p:grpSpPr>
        <p:sp>
          <p:nvSpPr>
            <p:cNvPr id="95" name="Rectangle 94">
              <a:extLst>
                <a:ext uri="{FF2B5EF4-FFF2-40B4-BE49-F238E27FC236}">
                  <a16:creationId xmlns:a16="http://schemas.microsoft.com/office/drawing/2014/main" id="{6272668C-83AA-5E62-D7E6-F5E7D906CE65}"/>
                </a:ext>
              </a:extLst>
            </p:cNvPr>
            <p:cNvSpPr/>
            <p:nvPr/>
          </p:nvSpPr>
          <p:spPr>
            <a:xfrm>
              <a:off x="220578"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6" name="Rectangle 95">
              <a:extLst>
                <a:ext uri="{FF2B5EF4-FFF2-40B4-BE49-F238E27FC236}">
                  <a16:creationId xmlns:a16="http://schemas.microsoft.com/office/drawing/2014/main" id="{68D552A3-3CB6-3071-1B0A-5696A3B6535B}"/>
                </a:ext>
              </a:extLst>
            </p:cNvPr>
            <p:cNvSpPr/>
            <p:nvPr/>
          </p:nvSpPr>
          <p:spPr>
            <a:xfrm>
              <a:off x="298981"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7" name="Rectangle 96">
              <a:extLst>
                <a:ext uri="{FF2B5EF4-FFF2-40B4-BE49-F238E27FC236}">
                  <a16:creationId xmlns:a16="http://schemas.microsoft.com/office/drawing/2014/main" id="{89FBE91D-3B47-CCB8-1774-ECFA7573EB95}"/>
                </a:ext>
              </a:extLst>
            </p:cNvPr>
            <p:cNvSpPr/>
            <p:nvPr/>
          </p:nvSpPr>
          <p:spPr>
            <a:xfrm>
              <a:off x="2422084"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8" name="Rectangle 97">
              <a:extLst>
                <a:ext uri="{FF2B5EF4-FFF2-40B4-BE49-F238E27FC236}">
                  <a16:creationId xmlns:a16="http://schemas.microsoft.com/office/drawing/2014/main" id="{8AD6C337-8A75-A31B-0493-312DB21AF3F3}"/>
                </a:ext>
              </a:extLst>
            </p:cNvPr>
            <p:cNvSpPr/>
            <p:nvPr/>
          </p:nvSpPr>
          <p:spPr>
            <a:xfrm>
              <a:off x="2500487"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9" name="Rectangle 98">
              <a:extLst>
                <a:ext uri="{FF2B5EF4-FFF2-40B4-BE49-F238E27FC236}">
                  <a16:creationId xmlns:a16="http://schemas.microsoft.com/office/drawing/2014/main" id="{A9F8A0CC-B106-7D8F-C143-36793FC0D33A}"/>
                </a:ext>
              </a:extLst>
            </p:cNvPr>
            <p:cNvSpPr/>
            <p:nvPr/>
          </p:nvSpPr>
          <p:spPr>
            <a:xfrm>
              <a:off x="4623590"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00" name="Rectangle 99">
              <a:extLst>
                <a:ext uri="{FF2B5EF4-FFF2-40B4-BE49-F238E27FC236}">
                  <a16:creationId xmlns:a16="http://schemas.microsoft.com/office/drawing/2014/main" id="{186793F1-F202-20EF-5C12-E0A0F73220B3}"/>
                </a:ext>
              </a:extLst>
            </p:cNvPr>
            <p:cNvSpPr/>
            <p:nvPr/>
          </p:nvSpPr>
          <p:spPr>
            <a:xfrm>
              <a:off x="4701993"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nvGrpSpPr>
            <p:cNvPr id="81" name="Group 80">
              <a:extLst>
                <a:ext uri="{FF2B5EF4-FFF2-40B4-BE49-F238E27FC236}">
                  <a16:creationId xmlns:a16="http://schemas.microsoft.com/office/drawing/2014/main" id="{BFAE9250-7E66-738A-B2AE-525ED7FFD59D}"/>
                </a:ext>
              </a:extLst>
            </p:cNvPr>
            <p:cNvGrpSpPr/>
            <p:nvPr/>
          </p:nvGrpSpPr>
          <p:grpSpPr>
            <a:xfrm>
              <a:off x="220578" y="6644888"/>
              <a:ext cx="6457832" cy="2343389"/>
              <a:chOff x="104775" y="1591065"/>
              <a:chExt cx="3382645" cy="1087263"/>
            </a:xfrm>
          </p:grpSpPr>
          <p:sp>
            <p:nvSpPr>
              <p:cNvPr id="89" name="Rectangle 88">
                <a:extLst>
                  <a:ext uri="{FF2B5EF4-FFF2-40B4-BE49-F238E27FC236}">
                    <a16:creationId xmlns:a16="http://schemas.microsoft.com/office/drawing/2014/main" id="{66D6A1E1-E3F7-CFBF-BB87-2895B2B9C615}"/>
                  </a:ext>
                </a:extLst>
              </p:cNvPr>
              <p:cNvSpPr/>
              <p:nvPr/>
            </p:nvSpPr>
            <p:spPr>
              <a:xfrm>
                <a:off x="10477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0" name="Rectangle 89">
                <a:extLst>
                  <a:ext uri="{FF2B5EF4-FFF2-40B4-BE49-F238E27FC236}">
                    <a16:creationId xmlns:a16="http://schemas.microsoft.com/office/drawing/2014/main" id="{2B71B3CD-70E5-EDD9-A983-916941B61EC3}"/>
                  </a:ext>
                </a:extLst>
              </p:cNvPr>
              <p:cNvSpPr/>
              <p:nvPr/>
            </p:nvSpPr>
            <p:spPr>
              <a:xfrm>
                <a:off x="14584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1" name="Rectangle 90">
                <a:extLst>
                  <a:ext uri="{FF2B5EF4-FFF2-40B4-BE49-F238E27FC236}">
                    <a16:creationId xmlns:a16="http://schemas.microsoft.com/office/drawing/2014/main" id="{7E917D6A-088B-BBD6-ACCF-D23073D50C15}"/>
                  </a:ext>
                </a:extLst>
              </p:cNvPr>
              <p:cNvSpPr/>
              <p:nvPr/>
            </p:nvSpPr>
            <p:spPr>
              <a:xfrm>
                <a:off x="125793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2" name="Rectangle 91">
                <a:extLst>
                  <a:ext uri="{FF2B5EF4-FFF2-40B4-BE49-F238E27FC236}">
                    <a16:creationId xmlns:a16="http://schemas.microsoft.com/office/drawing/2014/main" id="{3F21D850-EE9D-20F6-05F4-8C6C44B2DB62}"/>
                  </a:ext>
                </a:extLst>
              </p:cNvPr>
              <p:cNvSpPr/>
              <p:nvPr/>
            </p:nvSpPr>
            <p:spPr>
              <a:xfrm>
                <a:off x="129900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3" name="Rectangle 92">
                <a:extLst>
                  <a:ext uri="{FF2B5EF4-FFF2-40B4-BE49-F238E27FC236}">
                    <a16:creationId xmlns:a16="http://schemas.microsoft.com/office/drawing/2014/main" id="{7CB4BBC7-F1CC-7BFC-48B3-AFEE27664046}"/>
                  </a:ext>
                </a:extLst>
              </p:cNvPr>
              <p:cNvSpPr/>
              <p:nvPr/>
            </p:nvSpPr>
            <p:spPr>
              <a:xfrm>
                <a:off x="241109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4" name="Rectangle 93">
                <a:extLst>
                  <a:ext uri="{FF2B5EF4-FFF2-40B4-BE49-F238E27FC236}">
                    <a16:creationId xmlns:a16="http://schemas.microsoft.com/office/drawing/2014/main" id="{95F38050-C3E1-A99E-9C6D-1AFC249667D2}"/>
                  </a:ext>
                </a:extLst>
              </p:cNvPr>
              <p:cNvSpPr/>
              <p:nvPr/>
            </p:nvSpPr>
            <p:spPr>
              <a:xfrm>
                <a:off x="245216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sp>
          <p:nvSpPr>
            <p:cNvPr id="64" name="Rectangle 63">
              <a:extLst>
                <a:ext uri="{FF2B5EF4-FFF2-40B4-BE49-F238E27FC236}">
                  <a16:creationId xmlns:a16="http://schemas.microsoft.com/office/drawing/2014/main" id="{6272668C-83AA-5E62-D7E6-F5E7D906CE65}"/>
                </a:ext>
              </a:extLst>
            </p:cNvPr>
            <p:cNvSpPr/>
            <p:nvPr/>
          </p:nvSpPr>
          <p:spPr>
            <a:xfrm>
              <a:off x="204683"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5" name="Rectangle 64">
              <a:extLst>
                <a:ext uri="{FF2B5EF4-FFF2-40B4-BE49-F238E27FC236}">
                  <a16:creationId xmlns:a16="http://schemas.microsoft.com/office/drawing/2014/main" id="{68D552A3-3CB6-3071-1B0A-5696A3B6535B}"/>
                </a:ext>
              </a:extLst>
            </p:cNvPr>
            <p:cNvSpPr/>
            <p:nvPr/>
          </p:nvSpPr>
          <p:spPr>
            <a:xfrm>
              <a:off x="283086"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6" name="Rectangle 65">
              <a:extLst>
                <a:ext uri="{FF2B5EF4-FFF2-40B4-BE49-F238E27FC236}">
                  <a16:creationId xmlns:a16="http://schemas.microsoft.com/office/drawing/2014/main" id="{89FBE91D-3B47-CCB8-1774-ECFA7573EB95}"/>
                </a:ext>
              </a:extLst>
            </p:cNvPr>
            <p:cNvSpPr/>
            <p:nvPr/>
          </p:nvSpPr>
          <p:spPr>
            <a:xfrm>
              <a:off x="2406189"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7" name="Rectangle 66">
              <a:extLst>
                <a:ext uri="{FF2B5EF4-FFF2-40B4-BE49-F238E27FC236}">
                  <a16:creationId xmlns:a16="http://schemas.microsoft.com/office/drawing/2014/main" id="{8AD6C337-8A75-A31B-0493-312DB21AF3F3}"/>
                </a:ext>
              </a:extLst>
            </p:cNvPr>
            <p:cNvSpPr/>
            <p:nvPr/>
          </p:nvSpPr>
          <p:spPr>
            <a:xfrm>
              <a:off x="2484592"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8" name="Rectangle 67">
              <a:extLst>
                <a:ext uri="{FF2B5EF4-FFF2-40B4-BE49-F238E27FC236}">
                  <a16:creationId xmlns:a16="http://schemas.microsoft.com/office/drawing/2014/main" id="{A9F8A0CC-B106-7D8F-C143-36793FC0D33A}"/>
                </a:ext>
              </a:extLst>
            </p:cNvPr>
            <p:cNvSpPr/>
            <p:nvPr/>
          </p:nvSpPr>
          <p:spPr>
            <a:xfrm>
              <a:off x="4607695"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9" name="Rectangle 68">
              <a:extLst>
                <a:ext uri="{FF2B5EF4-FFF2-40B4-BE49-F238E27FC236}">
                  <a16:creationId xmlns:a16="http://schemas.microsoft.com/office/drawing/2014/main" id="{186793F1-F202-20EF-5C12-E0A0F73220B3}"/>
                </a:ext>
              </a:extLst>
            </p:cNvPr>
            <p:cNvSpPr/>
            <p:nvPr/>
          </p:nvSpPr>
          <p:spPr>
            <a:xfrm>
              <a:off x="4686098"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nvGrpSpPr>
            <p:cNvPr id="37" name="Group 36">
              <a:extLst>
                <a:ext uri="{FF2B5EF4-FFF2-40B4-BE49-F238E27FC236}">
                  <a16:creationId xmlns:a16="http://schemas.microsoft.com/office/drawing/2014/main" id="{BFAE9250-7E66-738A-B2AE-525ED7FFD59D}"/>
                </a:ext>
              </a:extLst>
            </p:cNvPr>
            <p:cNvGrpSpPr/>
            <p:nvPr/>
          </p:nvGrpSpPr>
          <p:grpSpPr>
            <a:xfrm>
              <a:off x="220578" y="9121770"/>
              <a:ext cx="6457832" cy="2343389"/>
              <a:chOff x="104775" y="1591065"/>
              <a:chExt cx="3382645" cy="1087263"/>
            </a:xfrm>
          </p:grpSpPr>
          <p:sp>
            <p:nvSpPr>
              <p:cNvPr id="38" name="Rectangle 37">
                <a:extLst>
                  <a:ext uri="{FF2B5EF4-FFF2-40B4-BE49-F238E27FC236}">
                    <a16:creationId xmlns:a16="http://schemas.microsoft.com/office/drawing/2014/main" id="{66D6A1E1-E3F7-CFBF-BB87-2895B2B9C615}"/>
                  </a:ext>
                </a:extLst>
              </p:cNvPr>
              <p:cNvSpPr/>
              <p:nvPr/>
            </p:nvSpPr>
            <p:spPr>
              <a:xfrm>
                <a:off x="10477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39" name="Rectangle 38">
                <a:extLst>
                  <a:ext uri="{FF2B5EF4-FFF2-40B4-BE49-F238E27FC236}">
                    <a16:creationId xmlns:a16="http://schemas.microsoft.com/office/drawing/2014/main" id="{2B71B3CD-70E5-EDD9-A983-916941B61EC3}"/>
                  </a:ext>
                </a:extLst>
              </p:cNvPr>
              <p:cNvSpPr/>
              <p:nvPr/>
            </p:nvSpPr>
            <p:spPr>
              <a:xfrm>
                <a:off x="14584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0" name="Rectangle 39">
                <a:extLst>
                  <a:ext uri="{FF2B5EF4-FFF2-40B4-BE49-F238E27FC236}">
                    <a16:creationId xmlns:a16="http://schemas.microsoft.com/office/drawing/2014/main" id="{7E917D6A-088B-BBD6-ACCF-D23073D50C15}"/>
                  </a:ext>
                </a:extLst>
              </p:cNvPr>
              <p:cNvSpPr/>
              <p:nvPr/>
            </p:nvSpPr>
            <p:spPr>
              <a:xfrm>
                <a:off x="125793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1" name="Rectangle 40">
                <a:extLst>
                  <a:ext uri="{FF2B5EF4-FFF2-40B4-BE49-F238E27FC236}">
                    <a16:creationId xmlns:a16="http://schemas.microsoft.com/office/drawing/2014/main" id="{3F21D850-EE9D-20F6-05F4-8C6C44B2DB62}"/>
                  </a:ext>
                </a:extLst>
              </p:cNvPr>
              <p:cNvSpPr/>
              <p:nvPr/>
            </p:nvSpPr>
            <p:spPr>
              <a:xfrm>
                <a:off x="129900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2" name="Rectangle 41">
                <a:extLst>
                  <a:ext uri="{FF2B5EF4-FFF2-40B4-BE49-F238E27FC236}">
                    <a16:creationId xmlns:a16="http://schemas.microsoft.com/office/drawing/2014/main" id="{7CB4BBC7-F1CC-7BFC-48B3-AFEE27664046}"/>
                  </a:ext>
                </a:extLst>
              </p:cNvPr>
              <p:cNvSpPr/>
              <p:nvPr/>
            </p:nvSpPr>
            <p:spPr>
              <a:xfrm>
                <a:off x="241109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43" name="Rectangle 42">
                <a:extLst>
                  <a:ext uri="{FF2B5EF4-FFF2-40B4-BE49-F238E27FC236}">
                    <a16:creationId xmlns:a16="http://schemas.microsoft.com/office/drawing/2014/main" id="{95F38050-C3E1-A99E-9C6D-1AFC249667D2}"/>
                  </a:ext>
                </a:extLst>
              </p:cNvPr>
              <p:cNvSpPr/>
              <p:nvPr/>
            </p:nvSpPr>
            <p:spPr>
              <a:xfrm>
                <a:off x="2452163"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grpSp>
      <p:pic>
        <p:nvPicPr>
          <p:cNvPr id="57" name="Picture 56">
            <a:extLst>
              <a:ext uri="{FF2B5EF4-FFF2-40B4-BE49-F238E27FC236}">
                <a16:creationId xmlns:a16="http://schemas.microsoft.com/office/drawing/2014/main" id="{B42CE652-BD37-4CC2-AA89-51E4D7DA6CCE}"/>
              </a:ext>
            </a:extLst>
          </p:cNvPr>
          <p:cNvPicPr>
            <a:picLocks noChangeAspect="1"/>
          </p:cNvPicPr>
          <p:nvPr/>
        </p:nvPicPr>
        <p:blipFill>
          <a:blip r:embed="rId4"/>
          <a:stretch>
            <a:fillRect/>
          </a:stretch>
        </p:blipFill>
        <p:spPr>
          <a:xfrm>
            <a:off x="4821287" y="4302356"/>
            <a:ext cx="1615251" cy="569969"/>
          </a:xfrm>
          <a:prstGeom prst="rect">
            <a:avLst/>
          </a:prstGeom>
        </p:spPr>
      </p:pic>
      <p:pic>
        <p:nvPicPr>
          <p:cNvPr id="58" name="Picture 57">
            <a:extLst>
              <a:ext uri="{FF2B5EF4-FFF2-40B4-BE49-F238E27FC236}">
                <a16:creationId xmlns:a16="http://schemas.microsoft.com/office/drawing/2014/main" id="{BDAFAF2F-7E45-492B-85DA-BCB9B1C3CF97}"/>
              </a:ext>
            </a:extLst>
          </p:cNvPr>
          <p:cNvPicPr>
            <a:picLocks noChangeAspect="1"/>
          </p:cNvPicPr>
          <p:nvPr/>
        </p:nvPicPr>
        <p:blipFill>
          <a:blip r:embed="rId5"/>
          <a:stretch>
            <a:fillRect/>
          </a:stretch>
        </p:blipFill>
        <p:spPr>
          <a:xfrm>
            <a:off x="355165" y="2366025"/>
            <a:ext cx="1785639" cy="442185"/>
          </a:xfrm>
          <a:prstGeom prst="rect">
            <a:avLst/>
          </a:prstGeom>
        </p:spPr>
      </p:pic>
      <p:pic>
        <p:nvPicPr>
          <p:cNvPr id="59" name="Picture 58">
            <a:extLst>
              <a:ext uri="{FF2B5EF4-FFF2-40B4-BE49-F238E27FC236}">
                <a16:creationId xmlns:a16="http://schemas.microsoft.com/office/drawing/2014/main" id="{09E9A6E0-23B6-4305-8F36-107514576D14}"/>
              </a:ext>
            </a:extLst>
          </p:cNvPr>
          <p:cNvPicPr>
            <a:picLocks noChangeAspect="1"/>
          </p:cNvPicPr>
          <p:nvPr/>
        </p:nvPicPr>
        <p:blipFill>
          <a:blip r:embed="rId6"/>
          <a:stretch>
            <a:fillRect/>
          </a:stretch>
        </p:blipFill>
        <p:spPr>
          <a:xfrm>
            <a:off x="4859637" y="2264208"/>
            <a:ext cx="1576901" cy="640315"/>
          </a:xfrm>
          <a:prstGeom prst="rect">
            <a:avLst/>
          </a:prstGeom>
        </p:spPr>
      </p:pic>
      <p:pic>
        <p:nvPicPr>
          <p:cNvPr id="60" name="Picture 59">
            <a:extLst>
              <a:ext uri="{FF2B5EF4-FFF2-40B4-BE49-F238E27FC236}">
                <a16:creationId xmlns:a16="http://schemas.microsoft.com/office/drawing/2014/main" id="{C99F6A11-C047-4887-B156-114051EACA10}"/>
              </a:ext>
            </a:extLst>
          </p:cNvPr>
          <p:cNvPicPr>
            <a:picLocks noChangeAspect="1"/>
          </p:cNvPicPr>
          <p:nvPr/>
        </p:nvPicPr>
        <p:blipFill>
          <a:blip r:embed="rId7"/>
          <a:stretch>
            <a:fillRect/>
          </a:stretch>
        </p:blipFill>
        <p:spPr>
          <a:xfrm>
            <a:off x="3005375" y="2148886"/>
            <a:ext cx="847249" cy="755637"/>
          </a:xfrm>
          <a:prstGeom prst="rect">
            <a:avLst/>
          </a:prstGeom>
        </p:spPr>
      </p:pic>
      <p:pic>
        <p:nvPicPr>
          <p:cNvPr id="61" name="Picture 60">
            <a:extLst>
              <a:ext uri="{FF2B5EF4-FFF2-40B4-BE49-F238E27FC236}">
                <a16:creationId xmlns:a16="http://schemas.microsoft.com/office/drawing/2014/main" id="{CC26F37C-8EFE-4246-A8D4-8F2584956F1A}"/>
              </a:ext>
            </a:extLst>
          </p:cNvPr>
          <p:cNvPicPr>
            <a:picLocks noChangeAspect="1"/>
          </p:cNvPicPr>
          <p:nvPr/>
        </p:nvPicPr>
        <p:blipFill>
          <a:blip r:embed="rId8"/>
          <a:stretch>
            <a:fillRect/>
          </a:stretch>
        </p:blipFill>
        <p:spPr>
          <a:xfrm>
            <a:off x="2690493" y="6115859"/>
            <a:ext cx="1477012" cy="781948"/>
          </a:xfrm>
          <a:prstGeom prst="rect">
            <a:avLst/>
          </a:prstGeom>
        </p:spPr>
      </p:pic>
      <p:pic>
        <p:nvPicPr>
          <p:cNvPr id="62" name="Picture 61">
            <a:extLst>
              <a:ext uri="{FF2B5EF4-FFF2-40B4-BE49-F238E27FC236}">
                <a16:creationId xmlns:a16="http://schemas.microsoft.com/office/drawing/2014/main" id="{FF4D8AC0-C851-468F-B095-1B899287A882}"/>
              </a:ext>
            </a:extLst>
          </p:cNvPr>
          <p:cNvPicPr>
            <a:picLocks noChangeAspect="1"/>
          </p:cNvPicPr>
          <p:nvPr/>
        </p:nvPicPr>
        <p:blipFill>
          <a:blip r:embed="rId9"/>
          <a:stretch>
            <a:fillRect/>
          </a:stretch>
        </p:blipFill>
        <p:spPr>
          <a:xfrm>
            <a:off x="477833" y="5969854"/>
            <a:ext cx="1498849" cy="1167611"/>
          </a:xfrm>
          <a:prstGeom prst="rect">
            <a:avLst/>
          </a:prstGeom>
        </p:spPr>
      </p:pic>
      <p:pic>
        <p:nvPicPr>
          <p:cNvPr id="63" name="Picture 62">
            <a:extLst>
              <a:ext uri="{FF2B5EF4-FFF2-40B4-BE49-F238E27FC236}">
                <a16:creationId xmlns:a16="http://schemas.microsoft.com/office/drawing/2014/main" id="{B0C1D14C-6232-4BB0-B8DB-051D24B0F8C7}"/>
              </a:ext>
            </a:extLst>
          </p:cNvPr>
          <p:cNvPicPr>
            <a:picLocks noChangeAspect="1"/>
          </p:cNvPicPr>
          <p:nvPr/>
        </p:nvPicPr>
        <p:blipFill>
          <a:blip r:embed="rId10"/>
          <a:stretch>
            <a:fillRect/>
          </a:stretch>
        </p:blipFill>
        <p:spPr>
          <a:xfrm>
            <a:off x="2668940" y="4191238"/>
            <a:ext cx="1520120" cy="788474"/>
          </a:xfrm>
          <a:prstGeom prst="rect">
            <a:avLst/>
          </a:prstGeom>
        </p:spPr>
      </p:pic>
      <p:pic>
        <p:nvPicPr>
          <p:cNvPr id="70" name="Picture 2" descr="https://www.theabrahamicbusinesscircle.com/wp-content/uploads/2024/05/image_2024-05-30_165757153-1024x660.png">
            <a:extLst>
              <a:ext uri="{FF2B5EF4-FFF2-40B4-BE49-F238E27FC236}">
                <a16:creationId xmlns:a16="http://schemas.microsoft.com/office/drawing/2014/main" id="{0B2EB518-2C6D-4D9E-BA0D-562C87E52CC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577" t="24380" r="15864" b="19374"/>
          <a:stretch/>
        </p:blipFill>
        <p:spPr bwMode="auto">
          <a:xfrm>
            <a:off x="497698" y="4204339"/>
            <a:ext cx="1478984" cy="79311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Asset 14.png">
            <a:extLst>
              <a:ext uri="{FF2B5EF4-FFF2-40B4-BE49-F238E27FC236}">
                <a16:creationId xmlns:a16="http://schemas.microsoft.com/office/drawing/2014/main" id="{AA09326B-449C-4ACC-AFB0-1B0FA26D6B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21287" y="6384136"/>
            <a:ext cx="1629290" cy="33904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53B1E6D5-2CEF-4685-9A92-AFA233D48B4A}"/>
              </a:ext>
            </a:extLst>
          </p:cNvPr>
          <p:cNvPicPr>
            <a:picLocks noChangeAspect="1"/>
          </p:cNvPicPr>
          <p:nvPr/>
        </p:nvPicPr>
        <p:blipFill>
          <a:blip r:embed="rId13"/>
          <a:stretch>
            <a:fillRect/>
          </a:stretch>
        </p:blipFill>
        <p:spPr>
          <a:xfrm>
            <a:off x="5072410" y="8136250"/>
            <a:ext cx="1157174" cy="640230"/>
          </a:xfrm>
          <a:prstGeom prst="rect">
            <a:avLst/>
          </a:prstGeom>
        </p:spPr>
      </p:pic>
      <p:pic>
        <p:nvPicPr>
          <p:cNvPr id="74" name="Picture 73">
            <a:extLst>
              <a:ext uri="{FF2B5EF4-FFF2-40B4-BE49-F238E27FC236}">
                <a16:creationId xmlns:a16="http://schemas.microsoft.com/office/drawing/2014/main" id="{A09072E4-7618-4A39-9F52-D5EBE0A5A7F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85985" y="8046029"/>
            <a:ext cx="927013" cy="914695"/>
          </a:xfrm>
          <a:prstGeom prst="rect">
            <a:avLst/>
          </a:prstGeom>
        </p:spPr>
      </p:pic>
      <p:pic>
        <p:nvPicPr>
          <p:cNvPr id="75" name="Graphic 74">
            <a:extLst>
              <a:ext uri="{FF2B5EF4-FFF2-40B4-BE49-F238E27FC236}">
                <a16:creationId xmlns:a16="http://schemas.microsoft.com/office/drawing/2014/main" id="{C968DED7-02A7-4C5E-A21E-FDD53EB55F5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7575" y="8203914"/>
            <a:ext cx="1709765" cy="389666"/>
          </a:xfrm>
          <a:prstGeom prst="rect">
            <a:avLst/>
          </a:prstGeom>
        </p:spPr>
      </p:pic>
      <p:sp>
        <p:nvSpPr>
          <p:cNvPr id="76" name="Slide Number Placeholder 1">
            <a:extLst>
              <a:ext uri="{FF2B5EF4-FFF2-40B4-BE49-F238E27FC236}">
                <a16:creationId xmlns:a16="http://schemas.microsoft.com/office/drawing/2014/main" id="{1FC2B570-8A41-4460-8C39-A6075BC88DA8}"/>
              </a:ext>
            </a:extLst>
          </p:cNvPr>
          <p:cNvSpPr txBox="1">
            <a:spLocks/>
          </p:cNvSpPr>
          <p:nvPr/>
        </p:nvSpPr>
        <p:spPr>
          <a:xfrm>
            <a:off x="5051960"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6</a:t>
            </a:r>
          </a:p>
        </p:txBody>
      </p:sp>
      <p:sp>
        <p:nvSpPr>
          <p:cNvPr id="77" name="TextBox 76">
            <a:extLst>
              <a:ext uri="{FF2B5EF4-FFF2-40B4-BE49-F238E27FC236}">
                <a16:creationId xmlns:a16="http://schemas.microsoft.com/office/drawing/2014/main" id="{4B355D2A-F3C1-4478-9B87-02CFCF264916}"/>
              </a:ext>
            </a:extLst>
          </p:cNvPr>
          <p:cNvSpPr txBox="1"/>
          <p:nvPr/>
        </p:nvSpPr>
        <p:spPr>
          <a:xfrm>
            <a:off x="0" y="9543547"/>
            <a:ext cx="6858000" cy="261610"/>
          </a:xfrm>
          <a:prstGeom prst="rect">
            <a:avLst/>
          </a:prstGeom>
          <a:noFill/>
        </p:spPr>
        <p:txBody>
          <a:bodyPr wrap="square" rtlCol="0">
            <a:spAutoFit/>
          </a:bodyPr>
          <a:lstStyle/>
          <a:p>
            <a:pPr algn="ctr"/>
            <a:r>
              <a:rPr lang="en-US" sz="1100" i="1" dirty="0">
                <a:latin typeface="Avenir Next LT Pro Light" panose="020B0304020202020204" pitchFamily="34" charset="0"/>
              </a:rPr>
              <a:t>www.theabrahamicbusinesscircle.com</a:t>
            </a:r>
          </a:p>
        </p:txBody>
      </p:sp>
    </p:spTree>
    <p:extLst>
      <p:ext uri="{BB962C8B-B14F-4D97-AF65-F5344CB8AC3E}">
        <p14:creationId xmlns:p14="http://schemas.microsoft.com/office/powerpoint/2010/main" val="691950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D9048D04-2B5D-E3A5-4011-B33C08E1B9AF}"/>
              </a:ext>
            </a:extLst>
          </p:cNvPr>
          <p:cNvSpPr txBox="1"/>
          <p:nvPr/>
        </p:nvSpPr>
        <p:spPr>
          <a:xfrm>
            <a:off x="0" y="1105230"/>
            <a:ext cx="6858000" cy="400110"/>
          </a:xfrm>
          <a:prstGeom prst="rect">
            <a:avLst/>
          </a:prstGeom>
          <a:solidFill>
            <a:srgbClr val="015554"/>
          </a:solidFill>
        </p:spPr>
        <p:txBody>
          <a:bodyPr wrap="square" anchor="ctr">
            <a:spAutoFit/>
          </a:bodyPr>
          <a:lstStyle/>
          <a:p>
            <a:pPr algn="ctr"/>
            <a:r>
              <a:rPr lang="en-US" sz="2000" spc="300" dirty="0">
                <a:solidFill>
                  <a:schemeClr val="bg1"/>
                </a:solidFill>
                <a:latin typeface="Avenir Next LT Pro Light" panose="020B0304020202020204" pitchFamily="34" charset="0"/>
                <a:cs typeface="Times New Roman" panose="02020603050405020304" pitchFamily="18" charset="0"/>
              </a:rPr>
              <a:t>SPECIAL THANKS TO:</a:t>
            </a:r>
            <a:endParaRPr lang="en-US" sz="2000" i="1" spc="300" dirty="0">
              <a:solidFill>
                <a:schemeClr val="bg1"/>
              </a:solidFill>
              <a:latin typeface="Avenir Next LT Pro Light" panose="020B03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5907819-BC6D-4134-FAC7-7C94AADFA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706"/>
          <a:stretch/>
        </p:blipFill>
        <p:spPr>
          <a:xfrm>
            <a:off x="2784364" y="187140"/>
            <a:ext cx="1961388" cy="707450"/>
          </a:xfrm>
          <a:prstGeom prst="rect">
            <a:avLst/>
          </a:prstGeom>
        </p:spPr>
      </p:pic>
      <p:pic>
        <p:nvPicPr>
          <p:cNvPr id="18" name="Picture 17">
            <a:extLst>
              <a:ext uri="{FF2B5EF4-FFF2-40B4-BE49-F238E27FC236}">
                <a16:creationId xmlns:a16="http://schemas.microsoft.com/office/drawing/2014/main" id="{92E448DB-EFEB-2D6E-C262-1D6C69440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862" y="96121"/>
            <a:ext cx="882502" cy="849561"/>
          </a:xfrm>
          <a:prstGeom prst="rect">
            <a:avLst/>
          </a:prstGeom>
        </p:spPr>
      </p:pic>
      <p:grpSp>
        <p:nvGrpSpPr>
          <p:cNvPr id="3" name="Group 2"/>
          <p:cNvGrpSpPr/>
          <p:nvPr/>
        </p:nvGrpSpPr>
        <p:grpSpPr>
          <a:xfrm>
            <a:off x="200081" y="1664888"/>
            <a:ext cx="6473727" cy="5764176"/>
            <a:chOff x="204683" y="1664888"/>
            <a:chExt cx="6473727" cy="7323389"/>
          </a:xfrm>
        </p:grpSpPr>
        <p:sp>
          <p:nvSpPr>
            <p:cNvPr id="95" name="Rectangle 94">
              <a:extLst>
                <a:ext uri="{FF2B5EF4-FFF2-40B4-BE49-F238E27FC236}">
                  <a16:creationId xmlns:a16="http://schemas.microsoft.com/office/drawing/2014/main" id="{6272668C-83AA-5E62-D7E6-F5E7D906CE65}"/>
                </a:ext>
              </a:extLst>
            </p:cNvPr>
            <p:cNvSpPr/>
            <p:nvPr/>
          </p:nvSpPr>
          <p:spPr>
            <a:xfrm>
              <a:off x="220578"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6" name="Rectangle 95">
              <a:extLst>
                <a:ext uri="{FF2B5EF4-FFF2-40B4-BE49-F238E27FC236}">
                  <a16:creationId xmlns:a16="http://schemas.microsoft.com/office/drawing/2014/main" id="{68D552A3-3CB6-3071-1B0A-5696A3B6535B}"/>
                </a:ext>
              </a:extLst>
            </p:cNvPr>
            <p:cNvSpPr/>
            <p:nvPr/>
          </p:nvSpPr>
          <p:spPr>
            <a:xfrm>
              <a:off x="298981"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7" name="Rectangle 96">
              <a:extLst>
                <a:ext uri="{FF2B5EF4-FFF2-40B4-BE49-F238E27FC236}">
                  <a16:creationId xmlns:a16="http://schemas.microsoft.com/office/drawing/2014/main" id="{89FBE91D-3B47-CCB8-1774-ECFA7573EB95}"/>
                </a:ext>
              </a:extLst>
            </p:cNvPr>
            <p:cNvSpPr/>
            <p:nvPr/>
          </p:nvSpPr>
          <p:spPr>
            <a:xfrm>
              <a:off x="2422084"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8" name="Rectangle 97">
              <a:extLst>
                <a:ext uri="{FF2B5EF4-FFF2-40B4-BE49-F238E27FC236}">
                  <a16:creationId xmlns:a16="http://schemas.microsoft.com/office/drawing/2014/main" id="{8AD6C337-8A75-A31B-0493-312DB21AF3F3}"/>
                </a:ext>
              </a:extLst>
            </p:cNvPr>
            <p:cNvSpPr/>
            <p:nvPr/>
          </p:nvSpPr>
          <p:spPr>
            <a:xfrm>
              <a:off x="2500487"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9" name="Rectangle 98">
              <a:extLst>
                <a:ext uri="{FF2B5EF4-FFF2-40B4-BE49-F238E27FC236}">
                  <a16:creationId xmlns:a16="http://schemas.microsoft.com/office/drawing/2014/main" id="{A9F8A0CC-B106-7D8F-C143-36793FC0D33A}"/>
                </a:ext>
              </a:extLst>
            </p:cNvPr>
            <p:cNvSpPr/>
            <p:nvPr/>
          </p:nvSpPr>
          <p:spPr>
            <a:xfrm>
              <a:off x="4623590" y="4168006"/>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00" name="Rectangle 99">
              <a:extLst>
                <a:ext uri="{FF2B5EF4-FFF2-40B4-BE49-F238E27FC236}">
                  <a16:creationId xmlns:a16="http://schemas.microsoft.com/office/drawing/2014/main" id="{186793F1-F202-20EF-5C12-E0A0F73220B3}"/>
                </a:ext>
              </a:extLst>
            </p:cNvPr>
            <p:cNvSpPr/>
            <p:nvPr/>
          </p:nvSpPr>
          <p:spPr>
            <a:xfrm>
              <a:off x="4701993" y="4268308"/>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nvGrpSpPr>
            <p:cNvPr id="81" name="Group 80">
              <a:extLst>
                <a:ext uri="{FF2B5EF4-FFF2-40B4-BE49-F238E27FC236}">
                  <a16:creationId xmlns:a16="http://schemas.microsoft.com/office/drawing/2014/main" id="{BFAE9250-7E66-738A-B2AE-525ED7FFD59D}"/>
                </a:ext>
              </a:extLst>
            </p:cNvPr>
            <p:cNvGrpSpPr/>
            <p:nvPr/>
          </p:nvGrpSpPr>
          <p:grpSpPr>
            <a:xfrm>
              <a:off x="1343328" y="6644888"/>
              <a:ext cx="4256307" cy="2343389"/>
              <a:chOff x="692875" y="1591065"/>
              <a:chExt cx="2229477" cy="1087263"/>
            </a:xfrm>
          </p:grpSpPr>
          <p:sp>
            <p:nvSpPr>
              <p:cNvPr id="89" name="Rectangle 88">
                <a:extLst>
                  <a:ext uri="{FF2B5EF4-FFF2-40B4-BE49-F238E27FC236}">
                    <a16:creationId xmlns:a16="http://schemas.microsoft.com/office/drawing/2014/main" id="{66D6A1E1-E3F7-CFBF-BB87-2895B2B9C615}"/>
                  </a:ext>
                </a:extLst>
              </p:cNvPr>
              <p:cNvSpPr/>
              <p:nvPr/>
            </p:nvSpPr>
            <p:spPr>
              <a:xfrm>
                <a:off x="692875"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0" name="Rectangle 89">
                <a:extLst>
                  <a:ext uri="{FF2B5EF4-FFF2-40B4-BE49-F238E27FC236}">
                    <a16:creationId xmlns:a16="http://schemas.microsoft.com/office/drawing/2014/main" id="{2B71B3CD-70E5-EDD9-A983-916941B61EC3}"/>
                  </a:ext>
                </a:extLst>
              </p:cNvPr>
              <p:cNvSpPr/>
              <p:nvPr/>
            </p:nvSpPr>
            <p:spPr>
              <a:xfrm>
                <a:off x="733939"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1" name="Rectangle 90">
                <a:extLst>
                  <a:ext uri="{FF2B5EF4-FFF2-40B4-BE49-F238E27FC236}">
                    <a16:creationId xmlns:a16="http://schemas.microsoft.com/office/drawing/2014/main" id="{7E917D6A-088B-BBD6-ACCF-D23073D50C15}"/>
                  </a:ext>
                </a:extLst>
              </p:cNvPr>
              <p:cNvSpPr/>
              <p:nvPr/>
            </p:nvSpPr>
            <p:spPr>
              <a:xfrm>
                <a:off x="1846027" y="1591065"/>
                <a:ext cx="1076325" cy="1087263"/>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92" name="Rectangle 91">
                <a:extLst>
                  <a:ext uri="{FF2B5EF4-FFF2-40B4-BE49-F238E27FC236}">
                    <a16:creationId xmlns:a16="http://schemas.microsoft.com/office/drawing/2014/main" id="{3F21D850-EE9D-20F6-05F4-8C6C44B2DB62}"/>
                  </a:ext>
                </a:extLst>
              </p:cNvPr>
              <p:cNvSpPr/>
              <p:nvPr/>
            </p:nvSpPr>
            <p:spPr>
              <a:xfrm>
                <a:off x="1887097" y="1637602"/>
                <a:ext cx="994188" cy="994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sp>
          <p:nvSpPr>
            <p:cNvPr id="64" name="Rectangle 63">
              <a:extLst>
                <a:ext uri="{FF2B5EF4-FFF2-40B4-BE49-F238E27FC236}">
                  <a16:creationId xmlns:a16="http://schemas.microsoft.com/office/drawing/2014/main" id="{6272668C-83AA-5E62-D7E6-F5E7D906CE65}"/>
                </a:ext>
              </a:extLst>
            </p:cNvPr>
            <p:cNvSpPr/>
            <p:nvPr/>
          </p:nvSpPr>
          <p:spPr>
            <a:xfrm>
              <a:off x="204683"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5" name="Rectangle 64">
              <a:extLst>
                <a:ext uri="{FF2B5EF4-FFF2-40B4-BE49-F238E27FC236}">
                  <a16:creationId xmlns:a16="http://schemas.microsoft.com/office/drawing/2014/main" id="{68D552A3-3CB6-3071-1B0A-5696A3B6535B}"/>
                </a:ext>
              </a:extLst>
            </p:cNvPr>
            <p:cNvSpPr/>
            <p:nvPr/>
          </p:nvSpPr>
          <p:spPr>
            <a:xfrm>
              <a:off x="283086"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6" name="Rectangle 65">
              <a:extLst>
                <a:ext uri="{FF2B5EF4-FFF2-40B4-BE49-F238E27FC236}">
                  <a16:creationId xmlns:a16="http://schemas.microsoft.com/office/drawing/2014/main" id="{89FBE91D-3B47-CCB8-1774-ECFA7573EB95}"/>
                </a:ext>
              </a:extLst>
            </p:cNvPr>
            <p:cNvSpPr/>
            <p:nvPr/>
          </p:nvSpPr>
          <p:spPr>
            <a:xfrm>
              <a:off x="2406189"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7" name="Rectangle 66">
              <a:extLst>
                <a:ext uri="{FF2B5EF4-FFF2-40B4-BE49-F238E27FC236}">
                  <a16:creationId xmlns:a16="http://schemas.microsoft.com/office/drawing/2014/main" id="{8AD6C337-8A75-A31B-0493-312DB21AF3F3}"/>
                </a:ext>
              </a:extLst>
            </p:cNvPr>
            <p:cNvSpPr/>
            <p:nvPr/>
          </p:nvSpPr>
          <p:spPr>
            <a:xfrm>
              <a:off x="2484592"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8" name="Rectangle 67">
              <a:extLst>
                <a:ext uri="{FF2B5EF4-FFF2-40B4-BE49-F238E27FC236}">
                  <a16:creationId xmlns:a16="http://schemas.microsoft.com/office/drawing/2014/main" id="{A9F8A0CC-B106-7D8F-C143-36793FC0D33A}"/>
                </a:ext>
              </a:extLst>
            </p:cNvPr>
            <p:cNvSpPr/>
            <p:nvPr/>
          </p:nvSpPr>
          <p:spPr>
            <a:xfrm>
              <a:off x="4607695" y="1664888"/>
              <a:ext cx="2054820" cy="2343389"/>
            </a:xfrm>
            <a:prstGeom prst="rect">
              <a:avLst/>
            </a:prstGeom>
            <a:solidFill>
              <a:schemeClr val="bg1">
                <a:lumMod val="95000"/>
              </a:schemeClr>
            </a:solidFill>
            <a:ln>
              <a:noFill/>
            </a:ln>
            <a:effectLst>
              <a:outerShdw blurRad="50800" dist="381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69" name="Rectangle 68">
              <a:extLst>
                <a:ext uri="{FF2B5EF4-FFF2-40B4-BE49-F238E27FC236}">
                  <a16:creationId xmlns:a16="http://schemas.microsoft.com/office/drawing/2014/main" id="{186793F1-F202-20EF-5C12-E0A0F73220B3}"/>
                </a:ext>
              </a:extLst>
            </p:cNvPr>
            <p:cNvSpPr/>
            <p:nvPr/>
          </p:nvSpPr>
          <p:spPr>
            <a:xfrm>
              <a:off x="4686098" y="1765190"/>
              <a:ext cx="1898012" cy="2142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a:p>
          </p:txBody>
        </p:sp>
      </p:grpSp>
      <p:pic>
        <p:nvPicPr>
          <p:cNvPr id="6" name="Picture 5">
            <a:extLst>
              <a:ext uri="{FF2B5EF4-FFF2-40B4-BE49-F238E27FC236}">
                <a16:creationId xmlns:a16="http://schemas.microsoft.com/office/drawing/2014/main" id="{F985A954-09AD-4A26-81FD-F8FC1ACC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375" y="3931554"/>
            <a:ext cx="1244266" cy="1244266"/>
          </a:xfrm>
          <a:prstGeom prst="rect">
            <a:avLst/>
          </a:prstGeom>
        </p:spPr>
      </p:pic>
      <p:pic>
        <p:nvPicPr>
          <p:cNvPr id="10" name="Picture 9">
            <a:extLst>
              <a:ext uri="{FF2B5EF4-FFF2-40B4-BE49-F238E27FC236}">
                <a16:creationId xmlns:a16="http://schemas.microsoft.com/office/drawing/2014/main" id="{E58283A8-76C2-4984-BD0B-23ED7DAE9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096" y="1959958"/>
            <a:ext cx="1250601" cy="1250601"/>
          </a:xfrm>
          <a:prstGeom prst="rect">
            <a:avLst/>
          </a:prstGeom>
        </p:spPr>
      </p:pic>
      <p:pic>
        <p:nvPicPr>
          <p:cNvPr id="12" name="Picture 11">
            <a:extLst>
              <a:ext uri="{FF2B5EF4-FFF2-40B4-BE49-F238E27FC236}">
                <a16:creationId xmlns:a16="http://schemas.microsoft.com/office/drawing/2014/main" id="{C6F7F19D-3C1A-4394-AE6B-952B843484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867" y="3973738"/>
            <a:ext cx="1243035" cy="1243035"/>
          </a:xfrm>
          <a:prstGeom prst="rect">
            <a:avLst/>
          </a:prstGeom>
        </p:spPr>
      </p:pic>
      <p:pic>
        <p:nvPicPr>
          <p:cNvPr id="14" name="Picture 13">
            <a:extLst>
              <a:ext uri="{FF2B5EF4-FFF2-40B4-BE49-F238E27FC236}">
                <a16:creationId xmlns:a16="http://schemas.microsoft.com/office/drawing/2014/main" id="{6B49F649-D020-4313-B9FC-ECADA979D737}"/>
              </a:ext>
            </a:extLst>
          </p:cNvPr>
          <p:cNvPicPr>
            <a:picLocks noChangeAspect="1"/>
          </p:cNvPicPr>
          <p:nvPr/>
        </p:nvPicPr>
        <p:blipFill>
          <a:blip r:embed="rId7"/>
          <a:stretch>
            <a:fillRect/>
          </a:stretch>
        </p:blipFill>
        <p:spPr>
          <a:xfrm>
            <a:off x="3748144" y="6159564"/>
            <a:ext cx="1709898" cy="694536"/>
          </a:xfrm>
          <a:prstGeom prst="rect">
            <a:avLst/>
          </a:prstGeom>
        </p:spPr>
      </p:pic>
      <p:pic>
        <p:nvPicPr>
          <p:cNvPr id="17" name="Picture 16">
            <a:extLst>
              <a:ext uri="{FF2B5EF4-FFF2-40B4-BE49-F238E27FC236}">
                <a16:creationId xmlns:a16="http://schemas.microsoft.com/office/drawing/2014/main" id="{56E23901-7D2D-4867-BF40-F4CE1750705A}"/>
              </a:ext>
            </a:extLst>
          </p:cNvPr>
          <p:cNvPicPr>
            <a:picLocks noChangeAspect="1"/>
          </p:cNvPicPr>
          <p:nvPr/>
        </p:nvPicPr>
        <p:blipFill>
          <a:blip r:embed="rId8"/>
          <a:stretch>
            <a:fillRect/>
          </a:stretch>
        </p:blipFill>
        <p:spPr>
          <a:xfrm>
            <a:off x="1502973" y="6280802"/>
            <a:ext cx="1726308" cy="452061"/>
          </a:xfrm>
          <a:prstGeom prst="rect">
            <a:avLst/>
          </a:prstGeom>
        </p:spPr>
      </p:pic>
      <p:pic>
        <p:nvPicPr>
          <p:cNvPr id="20" name="Picture 19">
            <a:extLst>
              <a:ext uri="{FF2B5EF4-FFF2-40B4-BE49-F238E27FC236}">
                <a16:creationId xmlns:a16="http://schemas.microsoft.com/office/drawing/2014/main" id="{A8136A5C-B926-4D9C-912A-3B35A6B5F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3189" y="3957784"/>
            <a:ext cx="1286413" cy="1286413"/>
          </a:xfrm>
          <a:prstGeom prst="rect">
            <a:avLst/>
          </a:prstGeom>
        </p:spPr>
      </p:pic>
      <p:pic>
        <p:nvPicPr>
          <p:cNvPr id="24" name="Picture 23">
            <a:extLst>
              <a:ext uri="{FF2B5EF4-FFF2-40B4-BE49-F238E27FC236}">
                <a16:creationId xmlns:a16="http://schemas.microsoft.com/office/drawing/2014/main" id="{07C5E540-A47E-4FE4-BA20-F08FA3AC83E6}"/>
              </a:ext>
            </a:extLst>
          </p:cNvPr>
          <p:cNvPicPr>
            <a:picLocks noChangeAspect="1"/>
          </p:cNvPicPr>
          <p:nvPr/>
        </p:nvPicPr>
        <p:blipFill rotWithShape="1">
          <a:blip r:embed="rId10">
            <a:extLst>
              <a:ext uri="{28A0092B-C50C-407E-A947-70E740481C1C}">
                <a14:useLocalDpi xmlns:a14="http://schemas.microsoft.com/office/drawing/2010/main" val="0"/>
              </a:ext>
            </a:extLst>
          </a:blip>
          <a:srcRect l="2801" t="5773" r="58194" b="59242"/>
          <a:stretch/>
        </p:blipFill>
        <p:spPr>
          <a:xfrm>
            <a:off x="329267" y="2373364"/>
            <a:ext cx="1796443" cy="423790"/>
          </a:xfrm>
          <a:prstGeom prst="rect">
            <a:avLst/>
          </a:prstGeom>
        </p:spPr>
      </p:pic>
      <p:pic>
        <p:nvPicPr>
          <p:cNvPr id="26" name="Picture 25">
            <a:extLst>
              <a:ext uri="{FF2B5EF4-FFF2-40B4-BE49-F238E27FC236}">
                <a16:creationId xmlns:a16="http://schemas.microsoft.com/office/drawing/2014/main" id="{EEB56F4E-1178-4335-9C4F-590C56FDD049}"/>
              </a:ext>
            </a:extLst>
          </p:cNvPr>
          <p:cNvPicPr>
            <a:picLocks noChangeAspect="1"/>
          </p:cNvPicPr>
          <p:nvPr/>
        </p:nvPicPr>
        <p:blipFill rotWithShape="1">
          <a:blip r:embed="rId11">
            <a:extLst>
              <a:ext uri="{28A0092B-C50C-407E-A947-70E740481C1C}">
                <a14:useLocalDpi xmlns:a14="http://schemas.microsoft.com/office/drawing/2010/main" val="0"/>
              </a:ext>
            </a:extLst>
          </a:blip>
          <a:srcRect r="71740" b="4453"/>
          <a:stretch/>
        </p:blipFill>
        <p:spPr>
          <a:xfrm>
            <a:off x="2866581" y="1840026"/>
            <a:ext cx="1149854" cy="1259804"/>
          </a:xfrm>
          <a:prstGeom prst="rect">
            <a:avLst/>
          </a:prstGeom>
        </p:spPr>
      </p:pic>
      <p:pic>
        <p:nvPicPr>
          <p:cNvPr id="28" name="Picture 27">
            <a:extLst>
              <a:ext uri="{FF2B5EF4-FFF2-40B4-BE49-F238E27FC236}">
                <a16:creationId xmlns:a16="http://schemas.microsoft.com/office/drawing/2014/main" id="{B3EA3389-470F-40BD-9CA5-1E6E27DC2AA9}"/>
              </a:ext>
            </a:extLst>
          </p:cNvPr>
          <p:cNvPicPr>
            <a:picLocks noChangeAspect="1"/>
          </p:cNvPicPr>
          <p:nvPr/>
        </p:nvPicPr>
        <p:blipFill>
          <a:blip r:embed="rId12"/>
          <a:stretch>
            <a:fillRect/>
          </a:stretch>
        </p:blipFill>
        <p:spPr>
          <a:xfrm>
            <a:off x="2675828" y="2995846"/>
            <a:ext cx="1574455" cy="109894"/>
          </a:xfrm>
          <a:prstGeom prst="rect">
            <a:avLst/>
          </a:prstGeom>
        </p:spPr>
      </p:pic>
      <p:sp>
        <p:nvSpPr>
          <p:cNvPr id="72" name="TextBox 71">
            <a:extLst>
              <a:ext uri="{FF2B5EF4-FFF2-40B4-BE49-F238E27FC236}">
                <a16:creationId xmlns:a16="http://schemas.microsoft.com/office/drawing/2014/main" id="{E3AC21E9-24F3-457B-9FD9-69F898660B0E}"/>
              </a:ext>
            </a:extLst>
          </p:cNvPr>
          <p:cNvSpPr txBox="1"/>
          <p:nvPr/>
        </p:nvSpPr>
        <p:spPr>
          <a:xfrm>
            <a:off x="114296" y="7635734"/>
            <a:ext cx="6629400" cy="1569660"/>
          </a:xfrm>
          <a:prstGeom prst="rect">
            <a:avLst/>
          </a:prstGeom>
          <a:noFill/>
        </p:spPr>
        <p:txBody>
          <a:bodyPr wrap="square" rtlCol="0">
            <a:spAutoFit/>
          </a:bodyPr>
          <a:lstStyle/>
          <a:p>
            <a:pPr algn="ctr"/>
            <a:r>
              <a:rPr lang="en-US" sz="2400" dirty="0">
                <a:solidFill>
                  <a:srgbClr val="015554"/>
                </a:solidFill>
                <a:effectLst>
                  <a:outerShdw blurRad="38100" dist="38100" dir="2700000" algn="tl">
                    <a:srgbClr val="000000">
                      <a:alpha val="43137"/>
                    </a:srgbClr>
                  </a:outerShdw>
                </a:effectLst>
                <a:latin typeface="Avenir Next LT Pro Light" panose="020B0304020202020204" pitchFamily="34" charset="0"/>
                <a:cs typeface="Times New Roman" panose="02020603050405020304" pitchFamily="18" charset="0"/>
              </a:rPr>
              <a:t>FOSTERING</a:t>
            </a:r>
          </a:p>
          <a:p>
            <a:pPr algn="ctr"/>
            <a:r>
              <a:rPr lang="en-US" sz="2400" dirty="0">
                <a:solidFill>
                  <a:srgbClr val="015554"/>
                </a:solidFill>
                <a:effectLst>
                  <a:outerShdw blurRad="38100" dist="38100" dir="2700000" algn="tl">
                    <a:srgbClr val="000000">
                      <a:alpha val="43137"/>
                    </a:srgbClr>
                  </a:outerShdw>
                </a:effectLst>
                <a:latin typeface="Avenir Next LT Pro Light" panose="020B0304020202020204" pitchFamily="34" charset="0"/>
                <a:cs typeface="Times New Roman" panose="02020603050405020304" pitchFamily="18" charset="0"/>
              </a:rPr>
              <a:t>ECONOMIC DIPLOMACY</a:t>
            </a:r>
          </a:p>
          <a:p>
            <a:pPr algn="ctr"/>
            <a:r>
              <a:rPr lang="en-US" sz="2400" dirty="0">
                <a:solidFill>
                  <a:srgbClr val="015554"/>
                </a:solidFill>
                <a:effectLst>
                  <a:outerShdw blurRad="38100" dist="38100" dir="2700000" algn="tl">
                    <a:srgbClr val="000000">
                      <a:alpha val="43137"/>
                    </a:srgbClr>
                  </a:outerShdw>
                </a:effectLst>
                <a:latin typeface="Avenir Next LT Pro Light" panose="020B0304020202020204" pitchFamily="34" charset="0"/>
                <a:cs typeface="Times New Roman" panose="02020603050405020304" pitchFamily="18" charset="0"/>
              </a:rPr>
              <a:t>through</a:t>
            </a:r>
          </a:p>
          <a:p>
            <a:pPr algn="ctr"/>
            <a:r>
              <a:rPr lang="en-US" sz="2400" dirty="0">
                <a:solidFill>
                  <a:srgbClr val="015554"/>
                </a:solidFill>
                <a:effectLst>
                  <a:outerShdw blurRad="38100" dist="38100" dir="2700000" algn="tl">
                    <a:srgbClr val="000000">
                      <a:alpha val="43137"/>
                    </a:srgbClr>
                  </a:outerShdw>
                </a:effectLst>
                <a:latin typeface="Avenir Next LT Pro Light" panose="020B0304020202020204" pitchFamily="34" charset="0"/>
                <a:cs typeface="Times New Roman" panose="02020603050405020304" pitchFamily="18" charset="0"/>
              </a:rPr>
              <a:t>BUSINESS and INVESTMENTS</a:t>
            </a:r>
          </a:p>
        </p:txBody>
      </p:sp>
      <p:sp>
        <p:nvSpPr>
          <p:cNvPr id="76" name="Slide Number Placeholder 1">
            <a:extLst>
              <a:ext uri="{FF2B5EF4-FFF2-40B4-BE49-F238E27FC236}">
                <a16:creationId xmlns:a16="http://schemas.microsoft.com/office/drawing/2014/main" id="{D4112D6E-94D6-411F-87E7-1241A593C23E}"/>
              </a:ext>
            </a:extLst>
          </p:cNvPr>
          <p:cNvSpPr txBox="1">
            <a:spLocks/>
          </p:cNvSpPr>
          <p:nvPr/>
        </p:nvSpPr>
        <p:spPr>
          <a:xfrm>
            <a:off x="5051960"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7</a:t>
            </a:r>
          </a:p>
        </p:txBody>
      </p:sp>
      <p:sp>
        <p:nvSpPr>
          <p:cNvPr id="77" name="TextBox 76">
            <a:extLst>
              <a:ext uri="{FF2B5EF4-FFF2-40B4-BE49-F238E27FC236}">
                <a16:creationId xmlns:a16="http://schemas.microsoft.com/office/drawing/2014/main" id="{F3E0B96B-10DB-4E1B-A7A8-6F5F530206D2}"/>
              </a:ext>
            </a:extLst>
          </p:cNvPr>
          <p:cNvSpPr txBox="1"/>
          <p:nvPr/>
        </p:nvSpPr>
        <p:spPr>
          <a:xfrm>
            <a:off x="0" y="9543547"/>
            <a:ext cx="6858000" cy="261610"/>
          </a:xfrm>
          <a:prstGeom prst="rect">
            <a:avLst/>
          </a:prstGeom>
          <a:noFill/>
        </p:spPr>
        <p:txBody>
          <a:bodyPr wrap="square" rtlCol="0">
            <a:spAutoFit/>
          </a:bodyPr>
          <a:lstStyle/>
          <a:p>
            <a:pPr algn="ctr"/>
            <a:r>
              <a:rPr lang="en-US" sz="1100" i="1" dirty="0">
                <a:latin typeface="Avenir Next LT Pro Light" panose="020B0304020202020204" pitchFamily="34" charset="0"/>
              </a:rPr>
              <a:t>www.theabrahamicbusinesscircle.com</a:t>
            </a:r>
          </a:p>
        </p:txBody>
      </p:sp>
    </p:spTree>
    <p:extLst>
      <p:ext uri="{BB962C8B-B14F-4D97-AF65-F5344CB8AC3E}">
        <p14:creationId xmlns:p14="http://schemas.microsoft.com/office/powerpoint/2010/main" val="1429485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EC12B8-5C80-A901-C486-7E11DE662A84}"/>
              </a:ext>
            </a:extLst>
          </p:cNvPr>
          <p:cNvSpPr/>
          <p:nvPr/>
        </p:nvSpPr>
        <p:spPr>
          <a:xfrm>
            <a:off x="0" y="-714"/>
            <a:ext cx="6858000" cy="467439"/>
          </a:xfrm>
          <a:prstGeom prst="rect">
            <a:avLst/>
          </a:prstGeom>
          <a:solidFill>
            <a:srgbClr val="0155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sz="1013"/>
          </a:p>
        </p:txBody>
      </p:sp>
      <p:pic>
        <p:nvPicPr>
          <p:cNvPr id="3" name="Picture 2">
            <a:extLst>
              <a:ext uri="{FF2B5EF4-FFF2-40B4-BE49-F238E27FC236}">
                <a16:creationId xmlns:a16="http://schemas.microsoft.com/office/drawing/2014/main" id="{A93813EF-7AAF-3B94-7F6F-86A0922EFA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26341" y="36948"/>
            <a:ext cx="392531" cy="378171"/>
          </a:xfrm>
          <a:prstGeom prst="rect">
            <a:avLst/>
          </a:prstGeom>
        </p:spPr>
      </p:pic>
      <p:sp>
        <p:nvSpPr>
          <p:cNvPr id="7" name="Title 1">
            <a:extLst>
              <a:ext uri="{FF2B5EF4-FFF2-40B4-BE49-F238E27FC236}">
                <a16:creationId xmlns:a16="http://schemas.microsoft.com/office/drawing/2014/main" id="{BD6D1107-F449-4F39-9DEF-D9F948EDB576}"/>
              </a:ext>
            </a:extLst>
          </p:cNvPr>
          <p:cNvSpPr txBox="1">
            <a:spLocks/>
          </p:cNvSpPr>
          <p:nvPr/>
        </p:nvSpPr>
        <p:spPr>
          <a:xfrm>
            <a:off x="127899" y="578862"/>
            <a:ext cx="6594448" cy="677108"/>
          </a:xfrm>
          <a:prstGeom prst="rect">
            <a:avLst/>
          </a:prstGeom>
        </p:spPr>
        <p:txBody>
          <a:bodyPr wrap="square" lIns="0" tIns="0" rIns="0" bIns="0">
            <a:spAutoFit/>
          </a:bodyPr>
          <a:lstStyle>
            <a:lvl1pPr>
              <a:defRPr sz="2200" b="1" i="0">
                <a:solidFill>
                  <a:schemeClr val="bg1"/>
                </a:solidFill>
                <a:latin typeface="Tahoma"/>
                <a:ea typeface="+mj-ea"/>
                <a:cs typeface="Tahoma"/>
              </a:defRPr>
            </a:lvl1pPr>
          </a:lstStyle>
          <a:p>
            <a:r>
              <a:rPr lang="en-US" sz="1800" b="0" kern="0" dirty="0">
                <a:solidFill>
                  <a:srgbClr val="015B5A"/>
                </a:solidFill>
                <a:latin typeface="Avenir Next LT Pro" panose="020B0504020202020204" pitchFamily="34" charset="0"/>
              </a:rPr>
              <a:t>The Abrahamic Business Circle Ecosystem has Individuals who work or have worked at :</a:t>
            </a:r>
            <a:endParaRPr lang="en-US" sz="300" b="0" kern="0" dirty="0">
              <a:solidFill>
                <a:srgbClr val="015B5A"/>
              </a:solidFill>
              <a:latin typeface="Avenir Next LT Pro" panose="020B0504020202020204" pitchFamily="34" charset="0"/>
            </a:endParaRPr>
          </a:p>
          <a:p>
            <a:endParaRPr lang="en-US" sz="700" b="0" kern="0" dirty="0">
              <a:solidFill>
                <a:schemeClr val="bg2">
                  <a:lumMod val="50000"/>
                </a:schemeClr>
              </a:solidFill>
              <a:latin typeface="Avenir Next LT Pro" panose="020B0504020202020204" pitchFamily="34" charset="0"/>
            </a:endParaRPr>
          </a:p>
        </p:txBody>
      </p:sp>
      <p:sp>
        <p:nvSpPr>
          <p:cNvPr id="8" name="TextBox 7">
            <a:extLst>
              <a:ext uri="{FF2B5EF4-FFF2-40B4-BE49-F238E27FC236}">
                <a16:creationId xmlns:a16="http://schemas.microsoft.com/office/drawing/2014/main" id="{23FBF4B1-7765-4FA9-81F8-99D35484E9D8}"/>
              </a:ext>
            </a:extLst>
          </p:cNvPr>
          <p:cNvSpPr txBox="1"/>
          <p:nvPr/>
        </p:nvSpPr>
        <p:spPr>
          <a:xfrm>
            <a:off x="127899" y="1111235"/>
            <a:ext cx="6594448" cy="8352000"/>
          </a:xfrm>
          <a:prstGeom prst="rect">
            <a:avLst/>
          </a:prstGeom>
          <a:noFill/>
        </p:spPr>
        <p:txBody>
          <a:bodyPr wrap="square" numCol="7" rtlCol="0">
            <a:spAutoFit/>
          </a:bodyPr>
          <a:lstStyle/>
          <a:p>
            <a:r>
              <a:rPr lang="en-US" sz="800" dirty="0">
                <a:solidFill>
                  <a:schemeClr val="bg2">
                    <a:lumMod val="25000"/>
                  </a:schemeClr>
                </a:solidFill>
                <a:latin typeface="Avenir Next LT Pro Light" panose="020B0304020202020204" pitchFamily="34" charset="0"/>
              </a:rPr>
              <a:t>•3DC Inc</a:t>
            </a:r>
          </a:p>
          <a:p>
            <a:r>
              <a:rPr lang="en-US" sz="800" dirty="0">
                <a:solidFill>
                  <a:schemeClr val="bg2">
                    <a:lumMod val="25000"/>
                  </a:schemeClr>
                </a:solidFill>
                <a:latin typeface="Avenir Next LT Pro Light" panose="020B0304020202020204" pitchFamily="34" charset="0"/>
              </a:rPr>
              <a:t>•5Y Capital</a:t>
            </a:r>
          </a:p>
          <a:p>
            <a:r>
              <a:rPr lang="en-US" sz="800" dirty="0">
                <a:solidFill>
                  <a:schemeClr val="bg2">
                    <a:lumMod val="25000"/>
                  </a:schemeClr>
                </a:solidFill>
                <a:latin typeface="Avenir Next LT Pro Light" panose="020B0304020202020204" pitchFamily="34" charset="0"/>
              </a:rPr>
              <a:t>•9606 Capital</a:t>
            </a:r>
          </a:p>
          <a:p>
            <a:r>
              <a:rPr lang="en-US" sz="800" dirty="0">
                <a:solidFill>
                  <a:schemeClr val="bg2">
                    <a:lumMod val="25000"/>
                  </a:schemeClr>
                </a:solidFill>
                <a:latin typeface="Avenir Next LT Pro Light" panose="020B0304020202020204" pitchFamily="34" charset="0"/>
              </a:rPr>
              <a:t>•Abdulla Al </a:t>
            </a:r>
            <a:r>
              <a:rPr lang="en-US" sz="800" dirty="0" err="1">
                <a:solidFill>
                  <a:schemeClr val="bg2">
                    <a:lumMod val="25000"/>
                  </a:schemeClr>
                </a:solidFill>
                <a:latin typeface="Avenir Next LT Pro Light" panose="020B0304020202020204" pitchFamily="34" charset="0"/>
              </a:rPr>
              <a:t>Gurg</a:t>
            </a:r>
            <a:r>
              <a:rPr lang="en-US" sz="800" dirty="0">
                <a:solidFill>
                  <a:schemeClr val="bg2">
                    <a:lumMod val="25000"/>
                  </a:schemeClr>
                </a:solidFill>
                <a:latin typeface="Avenir Next LT Pro Light" panose="020B0304020202020204" pitchFamily="34" charset="0"/>
              </a:rPr>
              <a:t> Global Investments</a:t>
            </a:r>
          </a:p>
          <a:p>
            <a:r>
              <a:rPr lang="en-US" sz="800" dirty="0">
                <a:solidFill>
                  <a:schemeClr val="bg2">
                    <a:lumMod val="25000"/>
                  </a:schemeClr>
                </a:solidFill>
                <a:latin typeface="Avenir Next LT Pro Light" panose="020B0304020202020204" pitchFamily="34" charset="0"/>
              </a:rPr>
              <a:t>•Abu Dhabi Islamic Bank</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Abundy</a:t>
            </a:r>
            <a:r>
              <a:rPr lang="en-US" sz="800" dirty="0">
                <a:solidFill>
                  <a:schemeClr val="bg2">
                    <a:lumMod val="25000"/>
                  </a:schemeClr>
                </a:solidFill>
                <a:latin typeface="Avenir Next LT Pro Light" panose="020B0304020202020204" pitchFamily="34" charset="0"/>
              </a:rPr>
              <a:t> Inc.</a:t>
            </a:r>
          </a:p>
          <a:p>
            <a:r>
              <a:rPr lang="en-US" sz="800" dirty="0">
                <a:solidFill>
                  <a:schemeClr val="bg2">
                    <a:lumMod val="25000"/>
                  </a:schemeClr>
                </a:solidFill>
                <a:latin typeface="Avenir Next LT Pro Light" panose="020B0304020202020204" pitchFamily="34" charset="0"/>
              </a:rPr>
              <a:t>•ADGM</a:t>
            </a:r>
          </a:p>
          <a:p>
            <a:r>
              <a:rPr lang="en-US" sz="800" dirty="0">
                <a:solidFill>
                  <a:schemeClr val="bg2">
                    <a:lumMod val="25000"/>
                  </a:schemeClr>
                </a:solidFill>
                <a:latin typeface="Avenir Next LT Pro Light" panose="020B0304020202020204" pitchFamily="34" charset="0"/>
              </a:rPr>
              <a:t>•Advanced Technology Fund (ATF)</a:t>
            </a:r>
          </a:p>
          <a:p>
            <a:r>
              <a:rPr lang="en-US" sz="800" dirty="0">
                <a:solidFill>
                  <a:schemeClr val="bg2">
                    <a:lumMod val="25000"/>
                  </a:schemeClr>
                </a:solidFill>
                <a:latin typeface="Avenir Next LT Pro Light" panose="020B0304020202020204" pitchFamily="34" charset="0"/>
              </a:rPr>
              <a:t>•Advantage Family Office</a:t>
            </a:r>
          </a:p>
          <a:p>
            <a:r>
              <a:rPr lang="en-US" sz="800" dirty="0">
                <a:solidFill>
                  <a:schemeClr val="bg2">
                    <a:lumMod val="25000"/>
                  </a:schemeClr>
                </a:solidFill>
                <a:latin typeface="Avenir Next LT Pro Light" panose="020B0304020202020204" pitchFamily="34" charset="0"/>
              </a:rPr>
              <a:t>•Advisor H.H. Sheikh Marwan bin Mohammed Al Maktoum</a:t>
            </a:r>
          </a:p>
          <a:p>
            <a:r>
              <a:rPr lang="en-US" sz="800" dirty="0">
                <a:solidFill>
                  <a:schemeClr val="bg2">
                    <a:lumMod val="25000"/>
                  </a:schemeClr>
                </a:solidFill>
                <a:latin typeface="Avenir Next LT Pro Light" panose="020B0304020202020204" pitchFamily="34" charset="0"/>
              </a:rPr>
              <a:t>•Advisor Sheikh Ahmad Bin Obaid Al Maktoum International Investments Enterprises at BRICU</a:t>
            </a:r>
          </a:p>
          <a:p>
            <a:r>
              <a:rPr lang="en-US" sz="800" dirty="0">
                <a:solidFill>
                  <a:schemeClr val="bg2">
                    <a:lumMod val="25000"/>
                  </a:schemeClr>
                </a:solidFill>
                <a:latin typeface="Avenir Next LT Pro Light" panose="020B0304020202020204" pitchFamily="34" charset="0"/>
              </a:rPr>
              <a:t>•AGBI Real Assets</a:t>
            </a:r>
          </a:p>
          <a:p>
            <a:r>
              <a:rPr lang="en-US" sz="800" dirty="0">
                <a:solidFill>
                  <a:schemeClr val="bg2">
                    <a:lumMod val="25000"/>
                  </a:schemeClr>
                </a:solidFill>
                <a:latin typeface="Avenir Next LT Pro Light" panose="020B0304020202020204" pitchFamily="34" charset="0"/>
              </a:rPr>
              <a:t>•AIX Investment Group</a:t>
            </a:r>
          </a:p>
          <a:p>
            <a:r>
              <a:rPr lang="en-US" sz="800" dirty="0">
                <a:solidFill>
                  <a:schemeClr val="bg2">
                    <a:lumMod val="25000"/>
                  </a:schemeClr>
                </a:solidFill>
                <a:latin typeface="Avenir Next LT Pro Light" panose="020B0304020202020204" pitchFamily="34" charset="0"/>
              </a:rPr>
              <a:t>•AJG Holding</a:t>
            </a:r>
          </a:p>
          <a:p>
            <a:r>
              <a:rPr lang="en-US" sz="800" dirty="0">
                <a:solidFill>
                  <a:schemeClr val="bg2">
                    <a:lumMod val="25000"/>
                  </a:schemeClr>
                </a:solidFill>
                <a:latin typeface="Avenir Next LT Pro Light" panose="020B0304020202020204" pitchFamily="34" charset="0"/>
              </a:rPr>
              <a:t>•Akin Gump Strauss Hauer &amp; Feld LLP</a:t>
            </a:r>
          </a:p>
          <a:p>
            <a:r>
              <a:rPr lang="en-US" sz="800" dirty="0">
                <a:solidFill>
                  <a:schemeClr val="bg2">
                    <a:lumMod val="25000"/>
                  </a:schemeClr>
                </a:solidFill>
                <a:latin typeface="Avenir Next LT Pro Light" panose="020B0304020202020204" pitchFamily="34" charset="0"/>
              </a:rPr>
              <a:t>•Al Ali Holding</a:t>
            </a:r>
          </a:p>
          <a:p>
            <a:r>
              <a:rPr lang="en-US" sz="800" dirty="0">
                <a:solidFill>
                  <a:schemeClr val="bg2">
                    <a:lumMod val="25000"/>
                  </a:schemeClr>
                </a:solidFill>
                <a:latin typeface="Avenir Next LT Pro Light" panose="020B0304020202020204" pitchFamily="34" charset="0"/>
              </a:rPr>
              <a:t>•Al Ashram Contracting LLC</a:t>
            </a:r>
          </a:p>
          <a:p>
            <a:r>
              <a:rPr lang="en-US" sz="800" dirty="0">
                <a:solidFill>
                  <a:schemeClr val="bg2">
                    <a:lumMod val="25000"/>
                  </a:schemeClr>
                </a:solidFill>
                <a:latin typeface="Avenir Next LT Pro Light" panose="020B0304020202020204" pitchFamily="34" charset="0"/>
              </a:rPr>
              <a:t>•Al Habtoor Group</a:t>
            </a:r>
          </a:p>
          <a:p>
            <a:r>
              <a:rPr lang="en-US" sz="800" dirty="0">
                <a:solidFill>
                  <a:schemeClr val="bg2">
                    <a:lumMod val="25000"/>
                  </a:schemeClr>
                </a:solidFill>
                <a:latin typeface="Avenir Next LT Pro Light" panose="020B0304020202020204" pitchFamily="34" charset="0"/>
              </a:rPr>
              <a:t>•Al </a:t>
            </a:r>
            <a:r>
              <a:rPr lang="en-US" sz="800" dirty="0" err="1">
                <a:solidFill>
                  <a:schemeClr val="bg2">
                    <a:lumMod val="25000"/>
                  </a:schemeClr>
                </a:solidFill>
                <a:latin typeface="Avenir Next LT Pro Light" panose="020B0304020202020204" pitchFamily="34" charset="0"/>
              </a:rPr>
              <a:t>Naboodah</a:t>
            </a:r>
            <a:r>
              <a:rPr lang="en-US" sz="800" dirty="0">
                <a:solidFill>
                  <a:schemeClr val="bg2">
                    <a:lumMod val="25000"/>
                  </a:schemeClr>
                </a:solidFill>
                <a:latin typeface="Avenir Next LT Pro Light" panose="020B0304020202020204" pitchFamily="34" charset="0"/>
              </a:rPr>
              <a:t> Travel &amp; Tourism Agencies LLC</a:t>
            </a:r>
          </a:p>
          <a:p>
            <a:r>
              <a:rPr lang="en-US" sz="800" dirty="0">
                <a:solidFill>
                  <a:schemeClr val="bg2">
                    <a:lumMod val="25000"/>
                  </a:schemeClr>
                </a:solidFill>
                <a:latin typeface="Avenir Next LT Pro Light" panose="020B0304020202020204" pitchFamily="34" charset="0"/>
              </a:rPr>
              <a:t>•Al </a:t>
            </a:r>
            <a:r>
              <a:rPr lang="en-US" sz="800" dirty="0" err="1">
                <a:solidFill>
                  <a:schemeClr val="bg2">
                    <a:lumMod val="25000"/>
                  </a:schemeClr>
                </a:solidFill>
                <a:latin typeface="Avenir Next LT Pro Light" panose="020B0304020202020204" pitchFamily="34" charset="0"/>
              </a:rPr>
              <a:t>Nokhba</a:t>
            </a:r>
            <a:r>
              <a:rPr lang="en-US" sz="800" dirty="0">
                <a:solidFill>
                  <a:schemeClr val="bg2">
                    <a:lumMod val="25000"/>
                  </a:schemeClr>
                </a:solidFill>
                <a:latin typeface="Avenir Next LT Pro Light" panose="020B0304020202020204" pitchFamily="34" charset="0"/>
              </a:rPr>
              <a:t> Group</a:t>
            </a:r>
          </a:p>
          <a:p>
            <a:r>
              <a:rPr lang="en-US" sz="800" dirty="0">
                <a:solidFill>
                  <a:schemeClr val="bg2">
                    <a:lumMod val="25000"/>
                  </a:schemeClr>
                </a:solidFill>
                <a:latin typeface="Avenir Next LT Pro Light" panose="020B0304020202020204" pitchFamily="34" charset="0"/>
              </a:rPr>
              <a:t>•Al Zahra Hospital</a:t>
            </a:r>
          </a:p>
          <a:p>
            <a:r>
              <a:rPr lang="en-US" sz="800" dirty="0">
                <a:solidFill>
                  <a:schemeClr val="bg2">
                    <a:lumMod val="25000"/>
                  </a:schemeClr>
                </a:solidFill>
                <a:latin typeface="Avenir Next LT Pro Light" panose="020B0304020202020204" pitchFamily="34" charset="0"/>
              </a:rPr>
              <a:t>•Alfa Property Group Ltd</a:t>
            </a:r>
          </a:p>
          <a:p>
            <a:r>
              <a:rPr lang="en-US" sz="800" dirty="0">
                <a:solidFill>
                  <a:schemeClr val="bg2">
                    <a:lumMod val="25000"/>
                  </a:schemeClr>
                </a:solidFill>
                <a:latin typeface="Avenir Next LT Pro Light" panose="020B0304020202020204" pitchFamily="34" charset="0"/>
              </a:rPr>
              <a:t>•Ali Mousa Holding</a:t>
            </a:r>
          </a:p>
          <a:p>
            <a:r>
              <a:rPr lang="en-US" sz="800" dirty="0">
                <a:solidFill>
                  <a:schemeClr val="bg2">
                    <a:lumMod val="25000"/>
                  </a:schemeClr>
                </a:solidFill>
                <a:latin typeface="Avenir Next LT Pro Light" panose="020B0304020202020204" pitchFamily="34" charset="0"/>
              </a:rPr>
              <a:t>•Altruists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Amanet</a:t>
            </a:r>
            <a:r>
              <a:rPr lang="en-US" sz="800" dirty="0">
                <a:solidFill>
                  <a:schemeClr val="bg2">
                    <a:lumMod val="25000"/>
                  </a:schemeClr>
                </a:solidFill>
                <a:latin typeface="Avenir Next LT Pro Light" panose="020B0304020202020204" pitchFamily="34" charset="0"/>
              </a:rPr>
              <a:t> Management &amp; Systems Ltd</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Ameria</a:t>
            </a:r>
            <a:r>
              <a:rPr lang="en-US" sz="800" dirty="0">
                <a:solidFill>
                  <a:schemeClr val="bg2">
                    <a:lumMod val="25000"/>
                  </a:schemeClr>
                </a:solidFill>
                <a:latin typeface="Avenir Next LT Pro Light" panose="020B0304020202020204" pitchFamily="34" charset="0"/>
              </a:rPr>
              <a:t> AG</a:t>
            </a:r>
          </a:p>
          <a:p>
            <a:r>
              <a:rPr lang="en-US" sz="800" dirty="0">
                <a:solidFill>
                  <a:schemeClr val="bg2">
                    <a:lumMod val="25000"/>
                  </a:schemeClr>
                </a:solidFill>
                <a:latin typeface="Avenir Next LT Pro Light" panose="020B0304020202020204" pitchFamily="34" charset="0"/>
              </a:rPr>
              <a:t>•American Jewish Committee (AJC)</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Ankaa</a:t>
            </a:r>
            <a:r>
              <a:rPr lang="en-US" sz="800" dirty="0">
                <a:solidFill>
                  <a:schemeClr val="bg2">
                    <a:lumMod val="25000"/>
                  </a:schemeClr>
                </a:solidFill>
                <a:latin typeface="Avenir Next LT Pro Light" panose="020B0304020202020204" pitchFamily="34" charset="0"/>
              </a:rPr>
              <a:t> Ventures</a:t>
            </a:r>
          </a:p>
          <a:p>
            <a:r>
              <a:rPr lang="en-US" sz="800" dirty="0">
                <a:solidFill>
                  <a:schemeClr val="bg2">
                    <a:lumMod val="25000"/>
                  </a:schemeClr>
                </a:solidFill>
                <a:latin typeface="Avenir Next LT Pro Light" panose="020B0304020202020204" pitchFamily="34" charset="0"/>
              </a:rPr>
              <a:t>•Annex Investments</a:t>
            </a:r>
          </a:p>
          <a:p>
            <a:r>
              <a:rPr lang="en-US" sz="800" dirty="0">
                <a:solidFill>
                  <a:schemeClr val="bg2">
                    <a:lumMod val="25000"/>
                  </a:schemeClr>
                </a:solidFill>
                <a:latin typeface="Avenir Next LT Pro Light" panose="020B0304020202020204" pitchFamily="34" charset="0"/>
              </a:rPr>
              <a:t>•Anglo-Gulf Trade Bank</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AozoraStep</a:t>
            </a:r>
            <a:r>
              <a:rPr lang="en-US" sz="800" dirty="0">
                <a:solidFill>
                  <a:schemeClr val="bg2">
                    <a:lumMod val="25000"/>
                  </a:schemeClr>
                </a:solidFill>
                <a:latin typeface="Avenir Next LT Pro Light" panose="020B0304020202020204" pitchFamily="34" charset="0"/>
              </a:rPr>
              <a:t> Capital LLP</a:t>
            </a:r>
          </a:p>
          <a:p>
            <a:r>
              <a:rPr lang="en-US" sz="800" dirty="0">
                <a:solidFill>
                  <a:schemeClr val="bg2">
                    <a:lumMod val="25000"/>
                  </a:schemeClr>
                </a:solidFill>
                <a:latin typeface="Avenir Next LT Pro Light" panose="020B0304020202020204" pitchFamily="34" charset="0"/>
              </a:rPr>
              <a:t>•AQVC</a:t>
            </a:r>
          </a:p>
          <a:p>
            <a:r>
              <a:rPr lang="en-US" sz="800" dirty="0">
                <a:solidFill>
                  <a:schemeClr val="bg2">
                    <a:lumMod val="25000"/>
                  </a:schemeClr>
                </a:solidFill>
                <a:latin typeface="Avenir Next LT Pro Light" panose="020B0304020202020204" pitchFamily="34" charset="0"/>
              </a:rPr>
              <a:t>•Arian Lev Centers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Arklight</a:t>
            </a:r>
            <a:r>
              <a:rPr lang="en-US" sz="800" dirty="0">
                <a:solidFill>
                  <a:schemeClr val="bg2">
                    <a:lumMod val="25000"/>
                  </a:schemeClr>
                </a:solidFill>
                <a:latin typeface="Avenir Next LT Pro Light" panose="020B0304020202020204" pitchFamily="34" charset="0"/>
              </a:rPr>
              <a:t> Consulting Group</a:t>
            </a:r>
          </a:p>
          <a:p>
            <a:r>
              <a:rPr lang="en-US" sz="800" dirty="0">
                <a:solidFill>
                  <a:schemeClr val="bg2">
                    <a:lumMod val="25000"/>
                  </a:schemeClr>
                </a:solidFill>
                <a:latin typeface="Avenir Next LT Pro Light" panose="020B0304020202020204" pitchFamily="34" charset="0"/>
              </a:rPr>
              <a:t>•Artemis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Artportal</a:t>
            </a:r>
            <a:r>
              <a:rPr lang="en-US" sz="800" dirty="0">
                <a:solidFill>
                  <a:schemeClr val="bg2">
                    <a:lumMod val="25000"/>
                  </a:schemeClr>
                </a:solidFill>
                <a:latin typeface="Avenir Next LT Pro Light" panose="020B0304020202020204" pitchFamily="34" charset="0"/>
              </a:rPr>
              <a:t> </a:t>
            </a:r>
            <a:r>
              <a:rPr lang="en-US" sz="800" dirty="0" err="1">
                <a:solidFill>
                  <a:schemeClr val="bg2">
                    <a:lumMod val="25000"/>
                  </a:schemeClr>
                </a:solidFill>
                <a:latin typeface="Avenir Next LT Pro Light" panose="020B0304020202020204" pitchFamily="34" charset="0"/>
              </a:rPr>
              <a:t>Immobilien</a:t>
            </a:r>
            <a:r>
              <a:rPr lang="en-US" sz="800" dirty="0">
                <a:solidFill>
                  <a:schemeClr val="bg2">
                    <a:lumMod val="25000"/>
                  </a:schemeClr>
                </a:solidFill>
                <a:latin typeface="Avenir Next LT Pro Light" panose="020B0304020202020204" pitchFamily="34" charset="0"/>
              </a:rPr>
              <a:t> &amp; </a:t>
            </a:r>
            <a:r>
              <a:rPr lang="en-US" sz="800" dirty="0" err="1">
                <a:solidFill>
                  <a:schemeClr val="bg2">
                    <a:lumMod val="25000"/>
                  </a:schemeClr>
                </a:solidFill>
                <a:latin typeface="Avenir Next LT Pro Light" panose="020B0304020202020204" pitchFamily="34" charset="0"/>
              </a:rPr>
              <a:t>Dienstleistungs</a:t>
            </a:r>
            <a:r>
              <a:rPr lang="en-US" sz="800" dirty="0">
                <a:solidFill>
                  <a:schemeClr val="bg2">
                    <a:lumMod val="25000"/>
                  </a:schemeClr>
                </a:solidFill>
                <a:latin typeface="Avenir Next LT Pro Light" panose="020B0304020202020204" pitchFamily="34" charset="0"/>
              </a:rPr>
              <a:t> GmbH</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Artukbey</a:t>
            </a:r>
            <a:r>
              <a:rPr lang="en-US" sz="800" dirty="0">
                <a:solidFill>
                  <a:schemeClr val="bg2">
                    <a:lumMod val="25000"/>
                  </a:schemeClr>
                </a:solidFill>
                <a:latin typeface="Avenir Next LT Pro Light" panose="020B0304020202020204" pitchFamily="34" charset="0"/>
              </a:rPr>
              <a:t> </a:t>
            </a:r>
            <a:r>
              <a:rPr lang="en-US" sz="800" dirty="0" err="1">
                <a:solidFill>
                  <a:schemeClr val="bg2">
                    <a:lumMod val="25000"/>
                  </a:schemeClr>
                </a:solidFill>
                <a:latin typeface="Avenir Next LT Pro Light" panose="020B0304020202020204" pitchFamily="34" charset="0"/>
              </a:rPr>
              <a:t>Kahvi</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Ashbourne</a:t>
            </a:r>
            <a:r>
              <a:rPr lang="en-US" sz="800" dirty="0">
                <a:solidFill>
                  <a:schemeClr val="bg2">
                    <a:lumMod val="25000"/>
                  </a:schemeClr>
                </a:solidFill>
                <a:latin typeface="Avenir Next LT Pro Light" panose="020B0304020202020204" pitchFamily="34" charset="0"/>
              </a:rPr>
              <a:t> Day Nurseries Ltd</a:t>
            </a:r>
          </a:p>
          <a:p>
            <a:r>
              <a:rPr lang="en-US" sz="800" dirty="0">
                <a:solidFill>
                  <a:schemeClr val="bg2">
                    <a:lumMod val="25000"/>
                  </a:schemeClr>
                </a:solidFill>
                <a:latin typeface="Avenir Next LT Pro Light" panose="020B0304020202020204" pitchFamily="34" charset="0"/>
              </a:rPr>
              <a:t>•AT&amp;T</a:t>
            </a:r>
          </a:p>
          <a:p>
            <a:r>
              <a:rPr lang="en-US" sz="800" dirty="0">
                <a:solidFill>
                  <a:schemeClr val="bg2">
                    <a:lumMod val="25000"/>
                  </a:schemeClr>
                </a:solidFill>
                <a:latin typeface="Avenir Next LT Pro Light" panose="020B0304020202020204" pitchFamily="34" charset="0"/>
              </a:rPr>
              <a:t>•Ava </a:t>
            </a:r>
            <a:r>
              <a:rPr lang="en-US" sz="800" dirty="0" err="1">
                <a:solidFill>
                  <a:schemeClr val="bg2">
                    <a:lumMod val="25000"/>
                  </a:schemeClr>
                </a:solidFill>
                <a:latin typeface="Avenir Next LT Pro Light" panose="020B0304020202020204" pitchFamily="34" charset="0"/>
              </a:rPr>
              <a:t>Biodefender</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Azamra</a:t>
            </a:r>
            <a:r>
              <a:rPr lang="en-US" sz="800" dirty="0">
                <a:solidFill>
                  <a:schemeClr val="bg2">
                    <a:lumMod val="25000"/>
                  </a:schemeClr>
                </a:solidFill>
                <a:latin typeface="Avenir Next LT Pro Light" panose="020B0304020202020204" pitchFamily="34" charset="0"/>
              </a:rPr>
              <a:t> Capital LLC</a:t>
            </a:r>
          </a:p>
          <a:p>
            <a:r>
              <a:rPr lang="en-US" sz="800" dirty="0">
                <a:solidFill>
                  <a:schemeClr val="bg2">
                    <a:lumMod val="25000"/>
                  </a:schemeClr>
                </a:solidFill>
                <a:latin typeface="Avenir Next LT Pro Light" panose="020B0304020202020204" pitchFamily="34" charset="0"/>
              </a:rPr>
              <a:t>•Azizi Developments</a:t>
            </a:r>
          </a:p>
          <a:p>
            <a:r>
              <a:rPr lang="en-US" sz="800" dirty="0">
                <a:solidFill>
                  <a:schemeClr val="bg2">
                    <a:lumMod val="25000"/>
                  </a:schemeClr>
                </a:solidFill>
                <a:latin typeface="Avenir Next LT Pro Light" panose="020B0304020202020204" pitchFamily="34" charset="0"/>
              </a:rPr>
              <a:t>•Bank of America Merrill Lynch</a:t>
            </a:r>
          </a:p>
          <a:p>
            <a:r>
              <a:rPr lang="en-US" sz="800" dirty="0">
                <a:solidFill>
                  <a:schemeClr val="bg2">
                    <a:lumMod val="25000"/>
                  </a:schemeClr>
                </a:solidFill>
                <a:latin typeface="Avenir Next LT Pro Light" panose="020B0304020202020204" pitchFamily="34" charset="0"/>
              </a:rPr>
              <a:t>•Bank of China</a:t>
            </a:r>
          </a:p>
          <a:p>
            <a:r>
              <a:rPr lang="en-US" sz="800" dirty="0">
                <a:solidFill>
                  <a:schemeClr val="bg2">
                    <a:lumMod val="25000"/>
                  </a:schemeClr>
                </a:solidFill>
                <a:latin typeface="Avenir Next LT Pro Light" panose="020B0304020202020204" pitchFamily="34" charset="0"/>
              </a:rPr>
              <a:t>•Basin Lake Capital</a:t>
            </a:r>
          </a:p>
          <a:p>
            <a:r>
              <a:rPr lang="en-US" sz="800" dirty="0">
                <a:solidFill>
                  <a:schemeClr val="bg2">
                    <a:lumMod val="25000"/>
                  </a:schemeClr>
                </a:solidFill>
                <a:latin typeface="Avenir Next LT Pro Light" panose="020B0304020202020204" pitchFamily="34" charset="0"/>
              </a:rPr>
              <a:t>•BBVA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beable</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•Beit </a:t>
            </a:r>
            <a:r>
              <a:rPr lang="en-US" sz="800" dirty="0" err="1">
                <a:solidFill>
                  <a:schemeClr val="bg2">
                    <a:lumMod val="25000"/>
                  </a:schemeClr>
                </a:solidFill>
                <a:latin typeface="Avenir Next LT Pro Light" panose="020B0304020202020204" pitchFamily="34" charset="0"/>
              </a:rPr>
              <a:t>Berl</a:t>
            </a:r>
            <a:r>
              <a:rPr lang="en-US" sz="800" dirty="0">
                <a:solidFill>
                  <a:schemeClr val="bg2">
                    <a:lumMod val="25000"/>
                  </a:schemeClr>
                </a:solidFill>
                <a:latin typeface="Avenir Next LT Pro Light" panose="020B0304020202020204" pitchFamily="34" charset="0"/>
              </a:rPr>
              <a:t> College</a:t>
            </a:r>
          </a:p>
          <a:p>
            <a:r>
              <a:rPr lang="en-US" sz="800" dirty="0">
                <a:solidFill>
                  <a:schemeClr val="bg2">
                    <a:lumMod val="25000"/>
                  </a:schemeClr>
                </a:solidFill>
                <a:latin typeface="Avenir Next LT Pro Light" panose="020B0304020202020204" pitchFamily="34" charset="0"/>
              </a:rPr>
              <a:t>•Ben-Gurion University</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Bitkern</a:t>
            </a:r>
            <a:r>
              <a:rPr lang="en-US" sz="800" dirty="0">
                <a:solidFill>
                  <a:schemeClr val="bg2">
                    <a:lumMod val="25000"/>
                  </a:schemeClr>
                </a:solidFill>
                <a:latin typeface="Avenir Next LT Pro Light" panose="020B0304020202020204" pitchFamily="34" charset="0"/>
              </a:rPr>
              <a:t> Group</a:t>
            </a:r>
          </a:p>
          <a:p>
            <a:r>
              <a:rPr lang="en-US" sz="800" dirty="0">
                <a:solidFill>
                  <a:schemeClr val="bg2">
                    <a:lumMod val="25000"/>
                  </a:schemeClr>
                </a:solidFill>
                <a:latin typeface="Avenir Next LT Pro Light" panose="020B0304020202020204" pitchFamily="34" charset="0"/>
              </a:rPr>
              <a:t>•Blackstone Group</a:t>
            </a:r>
          </a:p>
          <a:p>
            <a:r>
              <a:rPr lang="en-US" sz="800" dirty="0">
                <a:solidFill>
                  <a:schemeClr val="bg2">
                    <a:lumMod val="25000"/>
                  </a:schemeClr>
                </a:solidFill>
                <a:latin typeface="Avenir Next LT Pro Light" panose="020B0304020202020204" pitchFamily="34" charset="0"/>
              </a:rPr>
              <a:t>•Bloomberg HTTV</a:t>
            </a:r>
          </a:p>
          <a:p>
            <a:r>
              <a:rPr lang="en-US" sz="800" dirty="0">
                <a:solidFill>
                  <a:schemeClr val="bg2">
                    <a:lumMod val="25000"/>
                  </a:schemeClr>
                </a:solidFill>
                <a:latin typeface="Avenir Next LT Pro Light" panose="020B0304020202020204" pitchFamily="34" charset="0"/>
              </a:rPr>
              <a:t>•Blue Valley Middle East Investment LLC</a:t>
            </a:r>
          </a:p>
          <a:p>
            <a:r>
              <a:rPr lang="en-US" sz="800" dirty="0">
                <a:solidFill>
                  <a:schemeClr val="bg2">
                    <a:lumMod val="25000"/>
                  </a:schemeClr>
                </a:solidFill>
                <a:latin typeface="Avenir Next LT Pro Light" panose="020B0304020202020204" pitchFamily="34" charset="0"/>
              </a:rPr>
              <a:t>•Blumberg Capital</a:t>
            </a:r>
          </a:p>
          <a:p>
            <a:r>
              <a:rPr lang="en-US" sz="800" dirty="0">
                <a:solidFill>
                  <a:schemeClr val="bg2">
                    <a:lumMod val="25000"/>
                  </a:schemeClr>
                </a:solidFill>
                <a:latin typeface="Avenir Next LT Pro Light" panose="020B0304020202020204" pitchFamily="34" charset="0"/>
              </a:rPr>
              <a:t>•Boston Consulting Group, BCG</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CaixaBank</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Calaya</a:t>
            </a:r>
            <a:r>
              <a:rPr lang="en-US" sz="800" dirty="0">
                <a:solidFill>
                  <a:schemeClr val="bg2">
                    <a:lumMod val="25000"/>
                  </a:schemeClr>
                </a:solidFill>
                <a:latin typeface="Avenir Next LT Pro Light" panose="020B0304020202020204" pitchFamily="34" charset="0"/>
              </a:rPr>
              <a:t> Engineering Services LTD</a:t>
            </a:r>
          </a:p>
          <a:p>
            <a:r>
              <a:rPr lang="en-US" sz="800" dirty="0">
                <a:solidFill>
                  <a:schemeClr val="bg2">
                    <a:lumMod val="25000"/>
                  </a:schemeClr>
                </a:solidFill>
                <a:latin typeface="Avenir Next LT Pro Light" panose="020B0304020202020204" pitchFamily="34" charset="0"/>
              </a:rPr>
              <a:t>•California State University</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Callamus</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•Capital Nature</a:t>
            </a:r>
          </a:p>
          <a:p>
            <a:r>
              <a:rPr lang="en-US" sz="800" dirty="0">
                <a:solidFill>
                  <a:schemeClr val="bg2">
                    <a:lumMod val="25000"/>
                  </a:schemeClr>
                </a:solidFill>
                <a:latin typeface="Avenir Next LT Pro Light" panose="020B0304020202020204" pitchFamily="34" charset="0"/>
              </a:rPr>
              <a:t>•Charles Russell </a:t>
            </a:r>
            <a:r>
              <a:rPr lang="en-US" sz="800" dirty="0" err="1">
                <a:solidFill>
                  <a:schemeClr val="bg2">
                    <a:lumMod val="25000"/>
                  </a:schemeClr>
                </a:solidFill>
                <a:latin typeface="Avenir Next LT Pro Light" panose="020B0304020202020204" pitchFamily="34" charset="0"/>
              </a:rPr>
              <a:t>Speechlys</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•China Construction Bank</a:t>
            </a:r>
          </a:p>
          <a:p>
            <a:r>
              <a:rPr lang="en-US" sz="800" dirty="0">
                <a:solidFill>
                  <a:schemeClr val="bg2">
                    <a:lumMod val="25000"/>
                  </a:schemeClr>
                </a:solidFill>
                <a:latin typeface="Avenir Next LT Pro Light" panose="020B0304020202020204" pitchFamily="34" charset="0"/>
              </a:rPr>
              <a:t>•China Gravy Inc.</a:t>
            </a:r>
          </a:p>
          <a:p>
            <a:r>
              <a:rPr lang="en-US" sz="800" dirty="0">
                <a:solidFill>
                  <a:schemeClr val="bg2">
                    <a:lumMod val="25000"/>
                  </a:schemeClr>
                </a:solidFill>
                <a:latin typeface="Avenir Next LT Pro Light" panose="020B0304020202020204" pitchFamily="34" charset="0"/>
              </a:rPr>
              <a:t>•cisco</a:t>
            </a:r>
          </a:p>
          <a:p>
            <a:r>
              <a:rPr lang="en-US" sz="800" dirty="0">
                <a:solidFill>
                  <a:schemeClr val="bg2">
                    <a:lumMod val="25000"/>
                  </a:schemeClr>
                </a:solidFill>
                <a:latin typeface="Avenir Next LT Pro Light" panose="020B0304020202020204" pitchFamily="34" charset="0"/>
              </a:rPr>
              <a:t>•Citi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Cohiba</a:t>
            </a:r>
            <a:r>
              <a:rPr lang="en-US" sz="800" dirty="0">
                <a:solidFill>
                  <a:schemeClr val="bg2">
                    <a:lumMod val="25000"/>
                  </a:schemeClr>
                </a:solidFill>
                <a:latin typeface="Avenir Next LT Pro Light" panose="020B0304020202020204" pitchFamily="34" charset="0"/>
              </a:rPr>
              <a:t> Minerals LTD</a:t>
            </a:r>
          </a:p>
          <a:p>
            <a:r>
              <a:rPr lang="en-US" sz="800" dirty="0">
                <a:solidFill>
                  <a:schemeClr val="bg2">
                    <a:lumMod val="25000"/>
                  </a:schemeClr>
                </a:solidFill>
                <a:latin typeface="Avenir Next LT Pro Light" panose="020B0304020202020204" pitchFamily="34" charset="0"/>
              </a:rPr>
              <a:t>•Context Global Advance Tech</a:t>
            </a:r>
          </a:p>
          <a:p>
            <a:r>
              <a:rPr lang="en-US" sz="800" dirty="0">
                <a:solidFill>
                  <a:schemeClr val="bg2">
                    <a:lumMod val="25000"/>
                  </a:schemeClr>
                </a:solidFill>
                <a:latin typeface="Avenir Next LT Pro Light" panose="020B0304020202020204" pitchFamily="34" charset="0"/>
              </a:rPr>
              <a:t>•Corundum Open Innovation</a:t>
            </a:r>
          </a:p>
          <a:p>
            <a:r>
              <a:rPr lang="en-US" sz="800" dirty="0">
                <a:solidFill>
                  <a:schemeClr val="bg2">
                    <a:lumMod val="25000"/>
                  </a:schemeClr>
                </a:solidFill>
                <a:latin typeface="Avenir Next LT Pro Light" panose="020B0304020202020204" pitchFamily="34" charset="0"/>
              </a:rPr>
              <a:t>•CPS Group</a:t>
            </a:r>
          </a:p>
          <a:p>
            <a:r>
              <a:rPr lang="en-US" sz="800" dirty="0">
                <a:solidFill>
                  <a:schemeClr val="bg2">
                    <a:lumMod val="25000"/>
                  </a:schemeClr>
                </a:solidFill>
                <a:latin typeface="Avenir Next LT Pro Light" panose="020B0304020202020204" pitchFamily="34" charset="0"/>
              </a:rPr>
              <a:t>•Credit Suisse</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CryptoLaw</a:t>
            </a:r>
            <a:r>
              <a:rPr lang="en-US" sz="800" dirty="0">
                <a:solidFill>
                  <a:schemeClr val="bg2">
                    <a:lumMod val="25000"/>
                  </a:schemeClr>
                </a:solidFill>
                <a:latin typeface="Avenir Next LT Pro Light" panose="020B0304020202020204" pitchFamily="34" charset="0"/>
              </a:rPr>
              <a:t> Partners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Cuatrecasas</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Cybergym</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•DAFZA</a:t>
            </a:r>
          </a:p>
          <a:p>
            <a:r>
              <a:rPr lang="en-US" sz="800" dirty="0">
                <a:solidFill>
                  <a:schemeClr val="bg2">
                    <a:lumMod val="25000"/>
                  </a:schemeClr>
                </a:solidFill>
                <a:latin typeface="Avenir Next LT Pro Light" panose="020B0304020202020204" pitchFamily="34" charset="0"/>
              </a:rPr>
              <a:t>•Daigle Labs</a:t>
            </a:r>
          </a:p>
          <a:p>
            <a:r>
              <a:rPr lang="en-US" sz="800" dirty="0">
                <a:solidFill>
                  <a:schemeClr val="bg2">
                    <a:lumMod val="25000"/>
                  </a:schemeClr>
                </a:solidFill>
                <a:latin typeface="Avenir Next LT Pro Light" panose="020B0304020202020204" pitchFamily="34" charset="0"/>
              </a:rPr>
              <a:t>•Daman Investments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Davensi</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•Dayholi GmbH</a:t>
            </a:r>
          </a:p>
          <a:p>
            <a:r>
              <a:rPr lang="en-US" sz="800" dirty="0">
                <a:solidFill>
                  <a:schemeClr val="bg2">
                    <a:lumMod val="25000"/>
                  </a:schemeClr>
                </a:solidFill>
                <a:latin typeface="Avenir Next LT Pro Light" panose="020B0304020202020204" pitchFamily="34" charset="0"/>
              </a:rPr>
              <a:t>•DBR Capital</a:t>
            </a:r>
          </a:p>
          <a:p>
            <a:r>
              <a:rPr lang="en-US" sz="800" dirty="0">
                <a:solidFill>
                  <a:schemeClr val="bg2">
                    <a:lumMod val="25000"/>
                  </a:schemeClr>
                </a:solidFill>
                <a:latin typeface="Avenir Next LT Pro Light" panose="020B0304020202020204" pitchFamily="34" charset="0"/>
              </a:rPr>
              <a:t>•Deep Blue Equity </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Demira</a:t>
            </a:r>
            <a:r>
              <a:rPr lang="en-US" sz="800" dirty="0">
                <a:solidFill>
                  <a:schemeClr val="bg2">
                    <a:lumMod val="25000"/>
                  </a:schemeClr>
                </a:solidFill>
                <a:latin typeface="Avenir Next LT Pro Light" panose="020B0304020202020204" pitchFamily="34" charset="0"/>
              </a:rPr>
              <a:t> Gate Investments</a:t>
            </a:r>
          </a:p>
          <a:p>
            <a:r>
              <a:rPr lang="en-US" sz="800" dirty="0">
                <a:solidFill>
                  <a:schemeClr val="bg2">
                    <a:lumMod val="25000"/>
                  </a:schemeClr>
                </a:solidFill>
                <a:latin typeface="Avenir Next LT Pro Light" panose="020B0304020202020204" pitchFamily="34" charset="0"/>
              </a:rPr>
              <a:t>•Deutsche Bank</a:t>
            </a:r>
          </a:p>
          <a:p>
            <a:r>
              <a:rPr lang="en-US" sz="800" dirty="0">
                <a:solidFill>
                  <a:schemeClr val="bg2">
                    <a:lumMod val="25000"/>
                  </a:schemeClr>
                </a:solidFill>
                <a:latin typeface="Avenir Next LT Pro Light" panose="020B0304020202020204" pitchFamily="34" charset="0"/>
              </a:rPr>
              <a:t>•DHL</a:t>
            </a:r>
          </a:p>
          <a:p>
            <a:r>
              <a:rPr lang="en-US" sz="800" dirty="0">
                <a:solidFill>
                  <a:schemeClr val="bg2">
                    <a:lumMod val="25000"/>
                  </a:schemeClr>
                </a:solidFill>
                <a:latin typeface="Avenir Next LT Pro Light" panose="020B0304020202020204" pitchFamily="34" charset="0"/>
              </a:rPr>
              <a:t>•District 5 Boutique</a:t>
            </a:r>
          </a:p>
          <a:p>
            <a:r>
              <a:rPr lang="en-US" sz="800" dirty="0">
                <a:solidFill>
                  <a:schemeClr val="bg2">
                    <a:lumMod val="25000"/>
                  </a:schemeClr>
                </a:solidFill>
                <a:latin typeface="Avenir Next LT Pro Light" panose="020B0304020202020204" pitchFamily="34" charset="0"/>
              </a:rPr>
              <a:t>•DMCC</a:t>
            </a:r>
          </a:p>
          <a:p>
            <a:r>
              <a:rPr lang="en-US" sz="800" dirty="0">
                <a:solidFill>
                  <a:schemeClr val="bg2">
                    <a:lumMod val="25000"/>
                  </a:schemeClr>
                </a:solidFill>
                <a:latin typeface="Avenir Next LT Pro Light" panose="020B0304020202020204" pitchFamily="34" charset="0"/>
              </a:rPr>
              <a:t>•Donne Investments</a:t>
            </a:r>
          </a:p>
          <a:p>
            <a:r>
              <a:rPr lang="en-US" sz="800" dirty="0">
                <a:solidFill>
                  <a:schemeClr val="bg2">
                    <a:lumMod val="25000"/>
                  </a:schemeClr>
                </a:solidFill>
                <a:latin typeface="Avenir Next LT Pro Light" panose="020B0304020202020204" pitchFamily="34" charset="0"/>
              </a:rPr>
              <a:t>•Dhruva </a:t>
            </a:r>
            <a:r>
              <a:rPr lang="en-US" sz="800" dirty="0" err="1">
                <a:solidFill>
                  <a:schemeClr val="bg2">
                    <a:lumMod val="25000"/>
                  </a:schemeClr>
                </a:solidFill>
                <a:latin typeface="Avenir Next LT Pro Light" panose="020B0304020202020204" pitchFamily="34" charset="0"/>
              </a:rPr>
              <a:t>Consulatants</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•Dubai Chamber of Commerce</a:t>
            </a:r>
          </a:p>
          <a:p>
            <a:r>
              <a:rPr lang="en-US" sz="800" dirty="0">
                <a:solidFill>
                  <a:schemeClr val="bg2">
                    <a:lumMod val="25000"/>
                  </a:schemeClr>
                </a:solidFill>
                <a:latin typeface="Avenir Next LT Pro Light" panose="020B0304020202020204" pitchFamily="34" charset="0"/>
              </a:rPr>
              <a:t>•Dubai Islamic Bank</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EBN&amp;Co</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•El </a:t>
            </a:r>
            <a:r>
              <a:rPr lang="en-US" sz="800" dirty="0" err="1">
                <a:solidFill>
                  <a:schemeClr val="bg2">
                    <a:lumMod val="25000"/>
                  </a:schemeClr>
                </a:solidFill>
                <a:latin typeface="Avenir Next LT Pro Light" panose="020B0304020202020204" pitchFamily="34" charset="0"/>
              </a:rPr>
              <a:t>Correo</a:t>
            </a:r>
            <a:r>
              <a:rPr lang="en-US" sz="800" dirty="0">
                <a:solidFill>
                  <a:schemeClr val="bg2">
                    <a:lumMod val="25000"/>
                  </a:schemeClr>
                </a:solidFill>
                <a:latin typeface="Avenir Next LT Pro Light" panose="020B0304020202020204" pitchFamily="34" charset="0"/>
              </a:rPr>
              <a:t> del </a:t>
            </a:r>
            <a:r>
              <a:rPr lang="en-US" sz="800" dirty="0" err="1">
                <a:solidFill>
                  <a:schemeClr val="bg2">
                    <a:lumMod val="25000"/>
                  </a:schemeClr>
                </a:solidFill>
                <a:latin typeface="Avenir Next LT Pro Light" panose="020B0304020202020204" pitchFamily="34" charset="0"/>
              </a:rPr>
              <a:t>Golfo</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Elsmed</a:t>
            </a:r>
            <a:r>
              <a:rPr lang="en-US" sz="800" dirty="0">
                <a:solidFill>
                  <a:schemeClr val="bg2">
                    <a:lumMod val="25000"/>
                  </a:schemeClr>
                </a:solidFill>
                <a:latin typeface="Avenir Next LT Pro Light" panose="020B0304020202020204" pitchFamily="34" charset="0"/>
              </a:rPr>
              <a:t> Healthcare</a:t>
            </a:r>
          </a:p>
          <a:p>
            <a:r>
              <a:rPr lang="en-US" sz="800" dirty="0">
                <a:solidFill>
                  <a:schemeClr val="bg2">
                    <a:lumMod val="25000"/>
                  </a:schemeClr>
                </a:solidFill>
                <a:latin typeface="Avenir Next LT Pro Light" panose="020B0304020202020204" pitchFamily="34" charset="0"/>
              </a:rPr>
              <a:t>•Emaar Properties PJSC</a:t>
            </a:r>
          </a:p>
          <a:p>
            <a:r>
              <a:rPr lang="en-US" sz="800" dirty="0">
                <a:solidFill>
                  <a:schemeClr val="bg2">
                    <a:lumMod val="25000"/>
                  </a:schemeClr>
                </a:solidFill>
                <a:latin typeface="Avenir Next LT Pro Light" panose="020B0304020202020204" pitchFamily="34" charset="0"/>
              </a:rPr>
              <a:t>•Embassy Capital Group LLC</a:t>
            </a:r>
          </a:p>
          <a:p>
            <a:r>
              <a:rPr lang="en-US" sz="800" dirty="0">
                <a:solidFill>
                  <a:schemeClr val="bg2">
                    <a:lumMod val="25000"/>
                  </a:schemeClr>
                </a:solidFill>
                <a:latin typeface="Avenir Next LT Pro Light" panose="020B0304020202020204" pitchFamily="34" charset="0"/>
              </a:rPr>
              <a:t>•Emirates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Emminence</a:t>
            </a:r>
            <a:r>
              <a:rPr lang="en-US" sz="800" dirty="0">
                <a:solidFill>
                  <a:schemeClr val="bg2">
                    <a:lumMod val="25000"/>
                  </a:schemeClr>
                </a:solidFill>
                <a:latin typeface="Avenir Next LT Pro Light" panose="020B0304020202020204" pitchFamily="34" charset="0"/>
              </a:rPr>
              <a:t> Real Estate</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esade</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•European Women’s Association (EWA)</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Evergrowth</a:t>
            </a:r>
            <a:r>
              <a:rPr lang="en-US" sz="800" dirty="0">
                <a:solidFill>
                  <a:schemeClr val="bg2">
                    <a:lumMod val="25000"/>
                  </a:schemeClr>
                </a:solidFill>
                <a:latin typeface="Avenir Next LT Pro Light" panose="020B0304020202020204" pitchFamily="34" charset="0"/>
              </a:rPr>
              <a:t> </a:t>
            </a:r>
            <a:r>
              <a:rPr lang="en-US" sz="800" dirty="0" err="1">
                <a:solidFill>
                  <a:schemeClr val="bg2">
                    <a:lumMod val="25000"/>
                  </a:schemeClr>
                </a:solidFill>
                <a:latin typeface="Avenir Next LT Pro Light" panose="020B0304020202020204" pitchFamily="34" charset="0"/>
              </a:rPr>
              <a:t>Biohealthcare</a:t>
            </a:r>
            <a:r>
              <a:rPr lang="en-US" sz="800" dirty="0">
                <a:solidFill>
                  <a:schemeClr val="bg2">
                    <a:lumMod val="25000"/>
                  </a:schemeClr>
                </a:solidFill>
                <a:latin typeface="Avenir Next LT Pro Light" panose="020B0304020202020204" pitchFamily="34" charset="0"/>
              </a:rPr>
              <a:t> Capital LLC</a:t>
            </a:r>
          </a:p>
          <a:p>
            <a:r>
              <a:rPr lang="en-US" sz="800" dirty="0">
                <a:solidFill>
                  <a:schemeClr val="bg2">
                    <a:lumMod val="25000"/>
                  </a:schemeClr>
                </a:solidFill>
                <a:latin typeface="Avenir Next LT Pro Light" panose="020B0304020202020204" pitchFamily="34" charset="0"/>
              </a:rPr>
              <a:t>•Experts4Recycling GmbH</a:t>
            </a:r>
          </a:p>
          <a:p>
            <a:r>
              <a:rPr lang="en-US" sz="800" dirty="0">
                <a:solidFill>
                  <a:schemeClr val="bg2">
                    <a:lumMod val="25000"/>
                  </a:schemeClr>
                </a:solidFill>
                <a:latin typeface="Avenir Next LT Pro Light" panose="020B0304020202020204" pitchFamily="34" charset="0"/>
              </a:rPr>
              <a:t>•ExxonMobil</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Fieldfisher</a:t>
            </a:r>
            <a:r>
              <a:rPr lang="en-US" sz="800" dirty="0">
                <a:solidFill>
                  <a:schemeClr val="bg2">
                    <a:lumMod val="25000"/>
                  </a:schemeClr>
                </a:solidFill>
                <a:latin typeface="Avenir Next LT Pro Light" panose="020B0304020202020204" pitchFamily="34" charset="0"/>
              </a:rPr>
              <a:t> Spain</a:t>
            </a:r>
          </a:p>
          <a:p>
            <a:r>
              <a:rPr lang="en-US" sz="800" dirty="0">
                <a:solidFill>
                  <a:schemeClr val="bg2">
                    <a:lumMod val="25000"/>
                  </a:schemeClr>
                </a:solidFill>
                <a:latin typeface="Avenir Next LT Pro Light" panose="020B0304020202020204" pitchFamily="34" charset="0"/>
              </a:rPr>
              <a:t>•Food &amp; Nutrition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Fourstar</a:t>
            </a:r>
            <a:r>
              <a:rPr lang="en-US" sz="800" dirty="0">
                <a:solidFill>
                  <a:schemeClr val="bg2">
                    <a:lumMod val="25000"/>
                  </a:schemeClr>
                </a:solidFill>
                <a:latin typeface="Avenir Next LT Pro Light" panose="020B0304020202020204" pitchFamily="34" charset="0"/>
              </a:rPr>
              <a:t> EC Investments</a:t>
            </a:r>
          </a:p>
          <a:p>
            <a:r>
              <a:rPr lang="en-US" sz="800" dirty="0">
                <a:solidFill>
                  <a:schemeClr val="bg2">
                    <a:lumMod val="25000"/>
                  </a:schemeClr>
                </a:solidFill>
                <a:latin typeface="Avenir Next LT Pro Light" panose="020B0304020202020204" pitchFamily="34" charset="0"/>
              </a:rPr>
              <a:t>•Franklin Templeton Investments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Freidberg</a:t>
            </a:r>
            <a:r>
              <a:rPr lang="en-US" sz="800" dirty="0">
                <a:solidFill>
                  <a:schemeClr val="bg2">
                    <a:lumMod val="25000"/>
                  </a:schemeClr>
                </a:solidFill>
                <a:latin typeface="Avenir Next LT Pro Light" panose="020B0304020202020204" pitchFamily="34" charset="0"/>
              </a:rPr>
              <a:t> Economic Institute</a:t>
            </a:r>
          </a:p>
          <a:p>
            <a:r>
              <a:rPr lang="en-US" sz="800" dirty="0">
                <a:solidFill>
                  <a:schemeClr val="bg2">
                    <a:lumMod val="25000"/>
                  </a:schemeClr>
                </a:solidFill>
                <a:latin typeface="Avenir Next LT Pro Light" panose="020B0304020202020204" pitchFamily="34" charset="0"/>
              </a:rPr>
              <a:t>•FRM Member Swiss Parliament</a:t>
            </a:r>
          </a:p>
          <a:p>
            <a:r>
              <a:rPr lang="en-US" sz="800" dirty="0">
                <a:solidFill>
                  <a:schemeClr val="bg2">
                    <a:lumMod val="25000"/>
                  </a:schemeClr>
                </a:solidFill>
                <a:latin typeface="Avenir Next LT Pro Light" panose="020B0304020202020204" pitchFamily="34" charset="0"/>
              </a:rPr>
              <a:t>•FRM Member UK Parliament</a:t>
            </a:r>
          </a:p>
          <a:p>
            <a:r>
              <a:rPr lang="en-US" sz="800" dirty="0">
                <a:solidFill>
                  <a:schemeClr val="bg2">
                    <a:lumMod val="25000"/>
                  </a:schemeClr>
                </a:solidFill>
                <a:latin typeface="Avenir Next LT Pro Light" panose="020B0304020202020204" pitchFamily="34" charset="0"/>
              </a:rPr>
              <a:t>•GCC International</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Gelicail</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Genxell</a:t>
            </a:r>
            <a:r>
              <a:rPr lang="en-US" sz="800" dirty="0">
                <a:solidFill>
                  <a:schemeClr val="bg2">
                    <a:lumMod val="25000"/>
                  </a:schemeClr>
                </a:solidFill>
                <a:latin typeface="Avenir Next LT Pro Light" panose="020B0304020202020204" pitchFamily="34" charset="0"/>
              </a:rPr>
              <a:t> Corporations PTY Ltd</a:t>
            </a:r>
          </a:p>
          <a:p>
            <a:r>
              <a:rPr lang="en-US" sz="800" dirty="0">
                <a:solidFill>
                  <a:schemeClr val="bg2">
                    <a:lumMod val="25000"/>
                  </a:schemeClr>
                </a:solidFill>
                <a:latin typeface="Avenir Next LT Pro Light" panose="020B0304020202020204" pitchFamily="34" charset="0"/>
              </a:rPr>
              <a:t>•Global Asset Portfolio Ltd</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GlobeInvest</a:t>
            </a:r>
            <a:r>
              <a:rPr lang="en-US" sz="800" dirty="0">
                <a:solidFill>
                  <a:schemeClr val="bg2">
                    <a:lumMod val="25000"/>
                  </a:schemeClr>
                </a:solidFill>
                <a:latin typeface="Avenir Next LT Pro Light" panose="020B0304020202020204" pitchFamily="34" charset="0"/>
              </a:rPr>
              <a:t> Ventures</a:t>
            </a:r>
          </a:p>
          <a:p>
            <a:r>
              <a:rPr lang="en-US" sz="800" dirty="0">
                <a:solidFill>
                  <a:schemeClr val="bg2">
                    <a:lumMod val="25000"/>
                  </a:schemeClr>
                </a:solidFill>
                <a:latin typeface="Avenir Next LT Pro Light" panose="020B0304020202020204" pitchFamily="34" charset="0"/>
              </a:rPr>
              <a:t>•GMH-Ventures</a:t>
            </a:r>
          </a:p>
          <a:p>
            <a:r>
              <a:rPr lang="en-US" sz="800" dirty="0">
                <a:solidFill>
                  <a:schemeClr val="bg2">
                    <a:lumMod val="25000"/>
                  </a:schemeClr>
                </a:solidFill>
                <a:latin typeface="Avenir Next LT Pro Light" panose="020B0304020202020204" pitchFamily="34" charset="0"/>
              </a:rPr>
              <a:t>•GVI Gold Ventures Investment</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grovana</a:t>
            </a:r>
            <a:r>
              <a:rPr lang="en-US" sz="800" dirty="0">
                <a:solidFill>
                  <a:schemeClr val="bg2">
                    <a:lumMod val="25000"/>
                  </a:schemeClr>
                </a:solidFill>
                <a:latin typeface="Avenir Next LT Pro Light" panose="020B0304020202020204" pitchFamily="34" charset="0"/>
              </a:rPr>
              <a:t> EG</a:t>
            </a:r>
          </a:p>
          <a:p>
            <a:r>
              <a:rPr lang="en-US" sz="800" dirty="0">
                <a:solidFill>
                  <a:schemeClr val="bg2">
                    <a:lumMod val="25000"/>
                  </a:schemeClr>
                </a:solidFill>
                <a:latin typeface="Avenir Next LT Pro Light" panose="020B0304020202020204" pitchFamily="34" charset="0"/>
              </a:rPr>
              <a:t>•Guild Capital Partners Ltd</a:t>
            </a:r>
          </a:p>
          <a:p>
            <a:r>
              <a:rPr lang="en-US" sz="800" dirty="0">
                <a:solidFill>
                  <a:schemeClr val="bg2">
                    <a:lumMod val="25000"/>
                  </a:schemeClr>
                </a:solidFill>
                <a:latin typeface="Avenir Next LT Pro Light" panose="020B0304020202020204" pitchFamily="34" charset="0"/>
              </a:rPr>
              <a:t>•Gulf Analytica</a:t>
            </a:r>
          </a:p>
          <a:p>
            <a:r>
              <a:rPr lang="en-US" sz="800" dirty="0">
                <a:solidFill>
                  <a:schemeClr val="bg2">
                    <a:lumMod val="25000"/>
                  </a:schemeClr>
                </a:solidFill>
                <a:latin typeface="Avenir Next LT Pro Light" panose="020B0304020202020204" pitchFamily="34" charset="0"/>
              </a:rPr>
              <a:t>•H Capital Ventures Ltd</a:t>
            </a:r>
          </a:p>
          <a:p>
            <a:r>
              <a:rPr lang="en-US" sz="800" dirty="0">
                <a:solidFill>
                  <a:schemeClr val="bg2">
                    <a:lumMod val="25000"/>
                  </a:schemeClr>
                </a:solidFill>
                <a:latin typeface="Avenir Next LT Pro Light" panose="020B0304020202020204" pitchFamily="34" charset="0"/>
              </a:rPr>
              <a:t>•Hadassah Hospital at the Hebrew University of Jerusalem</a:t>
            </a:r>
          </a:p>
          <a:p>
            <a:r>
              <a:rPr lang="en-US" sz="800" dirty="0">
                <a:solidFill>
                  <a:schemeClr val="bg2">
                    <a:lumMod val="25000"/>
                  </a:schemeClr>
                </a:solidFill>
                <a:latin typeface="Avenir Next LT Pro Light" panose="020B0304020202020204" pitchFamily="34" charset="0"/>
              </a:rPr>
              <a:t>•Hamdan </a:t>
            </a:r>
            <a:r>
              <a:rPr lang="en-US" sz="800" dirty="0" err="1">
                <a:solidFill>
                  <a:schemeClr val="bg2">
                    <a:lumMod val="25000"/>
                  </a:schemeClr>
                </a:solidFill>
                <a:latin typeface="Avenir Next LT Pro Light" panose="020B0304020202020204" pitchFamily="34" charset="0"/>
              </a:rPr>
              <a:t>AlShamsi</a:t>
            </a:r>
            <a:r>
              <a:rPr lang="en-US" sz="800" dirty="0">
                <a:solidFill>
                  <a:schemeClr val="bg2">
                    <a:lumMod val="25000"/>
                  </a:schemeClr>
                </a:solidFill>
                <a:latin typeface="Avenir Next LT Pro Light" panose="020B0304020202020204" pitchFamily="34" charset="0"/>
              </a:rPr>
              <a:t> Lawyers&amp; Legal Consultancy</a:t>
            </a:r>
          </a:p>
          <a:p>
            <a:r>
              <a:rPr lang="en-US" sz="800" dirty="0">
                <a:solidFill>
                  <a:schemeClr val="bg2">
                    <a:lumMod val="25000"/>
                  </a:schemeClr>
                </a:solidFill>
                <a:latin typeface="Avenir Next LT Pro Light" panose="020B0304020202020204" pitchFamily="34" charset="0"/>
              </a:rPr>
              <a:t>•Hazels Mountain Capital</a:t>
            </a:r>
          </a:p>
          <a:p>
            <a:r>
              <a:rPr lang="en-US" sz="800" dirty="0">
                <a:solidFill>
                  <a:schemeClr val="bg2">
                    <a:lumMod val="25000"/>
                  </a:schemeClr>
                </a:solidFill>
                <a:latin typeface="Avenir Next LT Pro Light" panose="020B0304020202020204" pitchFamily="34" charset="0"/>
              </a:rPr>
              <a:t>•Healthcare Planning Department of Health Abu Dhabi</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HechicerIA</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•Hercules Holdings</a:t>
            </a:r>
          </a:p>
          <a:p>
            <a:r>
              <a:rPr lang="en-US" sz="800" dirty="0">
                <a:solidFill>
                  <a:schemeClr val="bg2">
                    <a:lumMod val="25000"/>
                  </a:schemeClr>
                </a:solidFill>
                <a:latin typeface="Avenir Next LT Pro Light" panose="020B0304020202020204" pitchFamily="34" charset="0"/>
              </a:rPr>
              <a:t>•Herzliya Medical Center</a:t>
            </a:r>
          </a:p>
          <a:p>
            <a:r>
              <a:rPr lang="en-US" sz="800" dirty="0">
                <a:solidFill>
                  <a:schemeClr val="bg2">
                    <a:lumMod val="25000"/>
                  </a:schemeClr>
                </a:solidFill>
                <a:latin typeface="Avenir Next LT Pro Light" panose="020B0304020202020204" pitchFamily="34" charset="0"/>
              </a:rPr>
              <a:t>•Herzog Fox &amp; </a:t>
            </a:r>
            <a:r>
              <a:rPr lang="en-US" sz="800" dirty="0" err="1">
                <a:solidFill>
                  <a:schemeClr val="bg2">
                    <a:lumMod val="25000"/>
                  </a:schemeClr>
                </a:solidFill>
                <a:latin typeface="Avenir Next LT Pro Light" panose="020B0304020202020204" pitchFamily="34" charset="0"/>
              </a:rPr>
              <a:t>Neeman</a:t>
            </a:r>
            <a:r>
              <a:rPr lang="en-US" sz="800" dirty="0">
                <a:solidFill>
                  <a:schemeClr val="bg2">
                    <a:lumMod val="25000"/>
                  </a:schemeClr>
                </a:solidFill>
                <a:latin typeface="Avenir Next LT Pro Light" panose="020B0304020202020204" pitchFamily="34" charset="0"/>
              </a:rPr>
              <a:t> Law Firm</a:t>
            </a:r>
          </a:p>
          <a:p>
            <a:r>
              <a:rPr lang="en-US" sz="800" dirty="0">
                <a:solidFill>
                  <a:schemeClr val="bg2">
                    <a:lumMod val="25000"/>
                  </a:schemeClr>
                </a:solidFill>
                <a:latin typeface="Avenir Next LT Pro Light" panose="020B0304020202020204" pitchFamily="34" charset="0"/>
              </a:rPr>
              <a:t>•HPQ Silicon</a:t>
            </a:r>
          </a:p>
          <a:p>
            <a:r>
              <a:rPr lang="en-US" sz="800" dirty="0">
                <a:solidFill>
                  <a:schemeClr val="bg2">
                    <a:lumMod val="25000"/>
                  </a:schemeClr>
                </a:solidFill>
                <a:latin typeface="Avenir Next LT Pro Light" panose="020B0304020202020204" pitchFamily="34" charset="0"/>
              </a:rPr>
              <a:t>•Humanity Investments International LLC</a:t>
            </a:r>
          </a:p>
          <a:p>
            <a:r>
              <a:rPr lang="en-US" sz="800" dirty="0">
                <a:solidFill>
                  <a:schemeClr val="bg2">
                    <a:lumMod val="25000"/>
                  </a:schemeClr>
                </a:solidFill>
                <a:latin typeface="Avenir Next LT Pro Light" panose="020B0304020202020204" pitchFamily="34" charset="0"/>
              </a:rPr>
              <a:t>•i24News</a:t>
            </a:r>
          </a:p>
          <a:p>
            <a:r>
              <a:rPr lang="en-US" sz="800" dirty="0">
                <a:solidFill>
                  <a:schemeClr val="bg2">
                    <a:lumMod val="25000"/>
                  </a:schemeClr>
                </a:solidFill>
                <a:latin typeface="Avenir Next LT Pro Light" panose="020B0304020202020204" pitchFamily="34" charset="0"/>
              </a:rPr>
              <a:t>•IFZA</a:t>
            </a:r>
          </a:p>
          <a:p>
            <a:r>
              <a:rPr lang="en-US" sz="800" dirty="0">
                <a:solidFill>
                  <a:schemeClr val="bg2">
                    <a:lumMod val="25000"/>
                  </a:schemeClr>
                </a:solidFill>
                <a:latin typeface="Avenir Next LT Pro Light" panose="020B0304020202020204" pitchFamily="34" charset="0"/>
              </a:rPr>
              <a:t>•Impact Business Investment Group</a:t>
            </a:r>
          </a:p>
          <a:p>
            <a:r>
              <a:rPr lang="en-US" sz="800" dirty="0">
                <a:solidFill>
                  <a:schemeClr val="bg2">
                    <a:lumMod val="25000"/>
                  </a:schemeClr>
                </a:solidFill>
                <a:latin typeface="Avenir Next LT Pro Light" panose="020B0304020202020204" pitchFamily="34" charset="0"/>
              </a:rPr>
              <a:t>•IMPACT-SE</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IncluSIF</a:t>
            </a:r>
            <a:r>
              <a:rPr lang="en-US" sz="800" dirty="0">
                <a:solidFill>
                  <a:schemeClr val="bg2">
                    <a:lumMod val="25000"/>
                  </a:schemeClr>
                </a:solidFill>
                <a:latin typeface="Avenir Next LT Pro Light" panose="020B0304020202020204" pitchFamily="34" charset="0"/>
              </a:rPr>
              <a:t> Social Capital</a:t>
            </a:r>
          </a:p>
          <a:p>
            <a:r>
              <a:rPr lang="en-US" sz="800" dirty="0">
                <a:solidFill>
                  <a:schemeClr val="bg2">
                    <a:lumMod val="25000"/>
                  </a:schemeClr>
                </a:solidFill>
                <a:latin typeface="Avenir Next LT Pro Light" panose="020B0304020202020204" pitchFamily="34" charset="0"/>
              </a:rPr>
              <a:t>•Indicator Global Inc. (Shanghai Operation Center)</a:t>
            </a:r>
          </a:p>
          <a:p>
            <a:r>
              <a:rPr lang="en-US" sz="800" dirty="0">
                <a:solidFill>
                  <a:schemeClr val="bg2">
                    <a:lumMod val="25000"/>
                  </a:schemeClr>
                </a:solidFill>
                <a:latin typeface="Avenir Next LT Pro Light" panose="020B0304020202020204" pitchFamily="34" charset="0"/>
              </a:rPr>
              <a:t>•International Center for Endoscopic Spine Surgery</a:t>
            </a:r>
          </a:p>
          <a:p>
            <a:r>
              <a:rPr lang="en-US" sz="800" dirty="0">
                <a:solidFill>
                  <a:schemeClr val="bg2">
                    <a:lumMod val="25000"/>
                  </a:schemeClr>
                </a:solidFill>
                <a:latin typeface="Avenir Next LT Pro Light" panose="020B0304020202020204" pitchFamily="34" charset="0"/>
              </a:rPr>
              <a:t>•Institute for Transformational Development (ITD)</a:t>
            </a:r>
          </a:p>
          <a:p>
            <a:r>
              <a:rPr lang="en-US" sz="800" dirty="0">
                <a:solidFill>
                  <a:schemeClr val="bg2">
                    <a:lumMod val="25000"/>
                  </a:schemeClr>
                </a:solidFill>
                <a:latin typeface="Avenir Next LT Pro Light" panose="020B0304020202020204" pitchFamily="34" charset="0"/>
              </a:rPr>
              <a:t>•Integral Petroleum</a:t>
            </a:r>
          </a:p>
          <a:p>
            <a:r>
              <a:rPr lang="en-US" sz="800" dirty="0">
                <a:solidFill>
                  <a:schemeClr val="bg2">
                    <a:lumMod val="25000"/>
                  </a:schemeClr>
                </a:solidFill>
                <a:latin typeface="Avenir Next LT Pro Light" panose="020B0304020202020204" pitchFamily="34" charset="0"/>
              </a:rPr>
              <a:t>•intel</a:t>
            </a:r>
          </a:p>
          <a:p>
            <a:r>
              <a:rPr lang="en-US" sz="800" dirty="0">
                <a:solidFill>
                  <a:schemeClr val="bg2">
                    <a:lumMod val="25000"/>
                  </a:schemeClr>
                </a:solidFill>
                <a:latin typeface="Avenir Next LT Pro Light" panose="020B0304020202020204" pitchFamily="34" charset="0"/>
              </a:rPr>
              <a:t>•Intel Capital</a:t>
            </a:r>
          </a:p>
          <a:p>
            <a:r>
              <a:rPr lang="en-US" sz="800" dirty="0">
                <a:solidFill>
                  <a:schemeClr val="bg2">
                    <a:lumMod val="25000"/>
                  </a:schemeClr>
                </a:solidFill>
                <a:latin typeface="Avenir Next LT Pro Light" panose="020B0304020202020204" pitchFamily="34" charset="0"/>
              </a:rPr>
              <a:t>•International Christian Embassy Jerusalem</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interpolitan</a:t>
            </a:r>
            <a:r>
              <a:rPr lang="en-US" sz="800" dirty="0">
                <a:solidFill>
                  <a:schemeClr val="bg2">
                    <a:lumMod val="25000"/>
                  </a:schemeClr>
                </a:solidFill>
                <a:latin typeface="Avenir Next LT Pro Light" panose="020B0304020202020204" pitchFamily="34" charset="0"/>
              </a:rPr>
              <a:t> Money</a:t>
            </a:r>
          </a:p>
          <a:p>
            <a:r>
              <a:rPr lang="en-US" sz="800" dirty="0">
                <a:solidFill>
                  <a:schemeClr val="bg2">
                    <a:lumMod val="25000"/>
                  </a:schemeClr>
                </a:solidFill>
                <a:latin typeface="Avenir Next LT Pro Light" panose="020B0304020202020204" pitchFamily="34" charset="0"/>
              </a:rPr>
              <a:t>•Investec</a:t>
            </a:r>
          </a:p>
          <a:p>
            <a:r>
              <a:rPr lang="en-US" sz="800" dirty="0">
                <a:solidFill>
                  <a:schemeClr val="bg2">
                    <a:lumMod val="25000"/>
                  </a:schemeClr>
                </a:solidFill>
                <a:latin typeface="Avenir Next LT Pro Light" panose="020B0304020202020204" pitchFamily="34" charset="0"/>
              </a:rPr>
              <a:t>•Israeli Prime Minister's Office</a:t>
            </a:r>
          </a:p>
          <a:p>
            <a:r>
              <a:rPr lang="en-US" sz="800" dirty="0">
                <a:solidFill>
                  <a:schemeClr val="bg2">
                    <a:lumMod val="25000"/>
                  </a:schemeClr>
                </a:solidFill>
                <a:latin typeface="Avenir Next LT Pro Light" panose="020B0304020202020204" pitchFamily="34" charset="0"/>
              </a:rPr>
              <a:t>•ITP Media Group</a:t>
            </a:r>
          </a:p>
          <a:p>
            <a:r>
              <a:rPr lang="en-US" sz="800" dirty="0">
                <a:solidFill>
                  <a:schemeClr val="bg2">
                    <a:lumMod val="25000"/>
                  </a:schemeClr>
                </a:solidFill>
                <a:latin typeface="Avenir Next LT Pro Light" panose="020B0304020202020204" pitchFamily="34" charset="0"/>
              </a:rPr>
              <a:t>•ITD</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Jaico</a:t>
            </a:r>
            <a:r>
              <a:rPr lang="en-US" sz="800" dirty="0">
                <a:solidFill>
                  <a:schemeClr val="bg2">
                    <a:lumMod val="25000"/>
                  </a:schemeClr>
                </a:solidFill>
                <a:latin typeface="Avenir Next LT Pro Light" panose="020B0304020202020204" pitchFamily="34" charset="0"/>
              </a:rPr>
              <a:t> &amp; Herrero Consulting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Jiliti</a:t>
            </a:r>
            <a:r>
              <a:rPr lang="en-US" sz="800" dirty="0">
                <a:solidFill>
                  <a:schemeClr val="bg2">
                    <a:lumMod val="25000"/>
                  </a:schemeClr>
                </a:solidFill>
                <a:latin typeface="Avenir Next LT Pro Light" panose="020B0304020202020204" pitchFamily="34" charset="0"/>
              </a:rPr>
              <a:t> Austria GmbH</a:t>
            </a:r>
          </a:p>
          <a:p>
            <a:r>
              <a:rPr lang="en-US" sz="800" dirty="0">
                <a:solidFill>
                  <a:schemeClr val="bg2">
                    <a:lumMod val="25000"/>
                  </a:schemeClr>
                </a:solidFill>
                <a:latin typeface="Avenir Next LT Pro Light" panose="020B0304020202020204" pitchFamily="34" charset="0"/>
              </a:rPr>
              <a:t>•Jerusalem Post</a:t>
            </a:r>
          </a:p>
          <a:p>
            <a:r>
              <a:rPr lang="en-US" sz="800" dirty="0">
                <a:solidFill>
                  <a:schemeClr val="bg2">
                    <a:lumMod val="25000"/>
                  </a:schemeClr>
                </a:solidFill>
                <a:latin typeface="Avenir Next LT Pro Light" panose="020B0304020202020204" pitchFamily="34" charset="0"/>
              </a:rPr>
              <a:t>•JJH Law Consulting Oy</a:t>
            </a:r>
          </a:p>
          <a:p>
            <a:r>
              <a:rPr lang="en-US" sz="800" dirty="0">
                <a:solidFill>
                  <a:schemeClr val="bg2">
                    <a:lumMod val="25000"/>
                  </a:schemeClr>
                </a:solidFill>
                <a:latin typeface="Avenir Next LT Pro Light" panose="020B0304020202020204" pitchFamily="34" charset="0"/>
              </a:rPr>
              <a:t>•Johnson &amp; Johnson</a:t>
            </a:r>
          </a:p>
          <a:p>
            <a:r>
              <a:rPr lang="en-US" sz="800" dirty="0">
                <a:solidFill>
                  <a:schemeClr val="bg2">
                    <a:lumMod val="25000"/>
                  </a:schemeClr>
                </a:solidFill>
                <a:latin typeface="Avenir Next LT Pro Light" panose="020B0304020202020204" pitchFamily="34" charset="0"/>
              </a:rPr>
              <a:t>•JPMorgan Chase &amp; Co.</a:t>
            </a:r>
          </a:p>
          <a:p>
            <a:r>
              <a:rPr lang="en-US" sz="800" dirty="0">
                <a:solidFill>
                  <a:schemeClr val="bg2">
                    <a:lumMod val="25000"/>
                  </a:schemeClr>
                </a:solidFill>
                <a:latin typeface="Avenir Next LT Pro Light" panose="020B0304020202020204" pitchFamily="34" charset="0"/>
              </a:rPr>
              <a:t>•Jumeirah International</a:t>
            </a:r>
          </a:p>
          <a:p>
            <a:r>
              <a:rPr lang="en-US" sz="800" dirty="0">
                <a:solidFill>
                  <a:schemeClr val="bg2">
                    <a:lumMod val="25000"/>
                  </a:schemeClr>
                </a:solidFill>
                <a:latin typeface="Avenir Next LT Pro Light" panose="020B0304020202020204" pitchFamily="34" charset="0"/>
              </a:rPr>
              <a:t>•Junior Chamber International Russia</a:t>
            </a:r>
          </a:p>
          <a:p>
            <a:r>
              <a:rPr lang="en-US" sz="800" dirty="0">
                <a:solidFill>
                  <a:schemeClr val="bg2">
                    <a:lumMod val="25000"/>
                  </a:schemeClr>
                </a:solidFill>
                <a:latin typeface="Avenir Next LT Pro Light" panose="020B0304020202020204" pitchFamily="34" charset="0"/>
              </a:rPr>
              <a:t>•She</a:t>
            </a:r>
          </a:p>
          <a:p>
            <a:r>
              <a:rPr lang="en-US" sz="800" dirty="0">
                <a:solidFill>
                  <a:schemeClr val="bg2">
                    <a:lumMod val="25000"/>
                  </a:schemeClr>
                </a:solidFill>
                <a:latin typeface="Avenir Next LT Pro Light" panose="020B0304020202020204" pitchFamily="34" charset="0"/>
              </a:rPr>
              <a:t>•Key Africa Ltd</a:t>
            </a:r>
          </a:p>
          <a:p>
            <a:r>
              <a:rPr lang="en-US" sz="800" dirty="0">
                <a:solidFill>
                  <a:schemeClr val="bg2">
                    <a:lumMod val="25000"/>
                  </a:schemeClr>
                </a:solidFill>
                <a:latin typeface="Avenir Next LT Pro Light" panose="020B0304020202020204" pitchFamily="34" charset="0"/>
              </a:rPr>
              <a:t>•KCP Capital</a:t>
            </a:r>
          </a:p>
          <a:p>
            <a:r>
              <a:rPr lang="en-US" sz="800" dirty="0">
                <a:solidFill>
                  <a:schemeClr val="bg2">
                    <a:lumMod val="25000"/>
                  </a:schemeClr>
                </a:solidFill>
                <a:latin typeface="Avenir Next LT Pro Light" panose="020B0304020202020204" pitchFamily="34" charset="0"/>
              </a:rPr>
              <a:t>•Khaleej Times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Knuru</a:t>
            </a:r>
            <a:r>
              <a:rPr lang="en-US" sz="800" dirty="0">
                <a:solidFill>
                  <a:schemeClr val="bg2">
                    <a:lumMod val="25000"/>
                  </a:schemeClr>
                </a:solidFill>
                <a:latin typeface="Avenir Next LT Pro Light" panose="020B0304020202020204" pitchFamily="34" charset="0"/>
              </a:rPr>
              <a:t> Capital</a:t>
            </a:r>
          </a:p>
          <a:p>
            <a:r>
              <a:rPr lang="en-US" sz="800" dirty="0">
                <a:solidFill>
                  <a:schemeClr val="bg2">
                    <a:lumMod val="25000"/>
                  </a:schemeClr>
                </a:solidFill>
                <a:latin typeface="Avenir Next LT Pro Light" panose="020B0304020202020204" pitchFamily="34" charset="0"/>
              </a:rPr>
              <a:t>•Latitude Consultancy Limited</a:t>
            </a:r>
          </a:p>
          <a:p>
            <a:r>
              <a:rPr lang="en-US" sz="800" dirty="0">
                <a:solidFill>
                  <a:schemeClr val="bg2">
                    <a:lumMod val="25000"/>
                  </a:schemeClr>
                </a:solidFill>
                <a:latin typeface="Avenir Next LT Pro Light" panose="020B0304020202020204" pitchFamily="34" charset="0"/>
              </a:rPr>
              <a:t>•LEAD Ventures Project Management Services LLC</a:t>
            </a:r>
          </a:p>
          <a:p>
            <a:r>
              <a:rPr lang="en-US" sz="800" dirty="0">
                <a:solidFill>
                  <a:schemeClr val="bg2">
                    <a:lumMod val="25000"/>
                  </a:schemeClr>
                </a:solidFill>
                <a:latin typeface="Avenir Next LT Pro Light" panose="020B0304020202020204" pitchFamily="34" charset="0"/>
              </a:rPr>
              <a:t>•Lightspeed Venture Partners</a:t>
            </a:r>
          </a:p>
          <a:p>
            <a:r>
              <a:rPr lang="en-US" sz="800" dirty="0">
                <a:solidFill>
                  <a:schemeClr val="bg2">
                    <a:lumMod val="25000"/>
                  </a:schemeClr>
                </a:solidFill>
                <a:latin typeface="Avenir Next LT Pro Light" panose="020B0304020202020204" pitchFamily="34" charset="0"/>
              </a:rPr>
              <a:t>•Lukoil</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Luxan</a:t>
            </a:r>
            <a:r>
              <a:rPr lang="en-US" sz="800" dirty="0">
                <a:solidFill>
                  <a:schemeClr val="bg2">
                    <a:lumMod val="25000"/>
                  </a:schemeClr>
                </a:solidFill>
                <a:latin typeface="Avenir Next LT Pro Light" panose="020B0304020202020204" pitchFamily="34" charset="0"/>
              </a:rPr>
              <a:t> Capital</a:t>
            </a:r>
          </a:p>
          <a:p>
            <a:r>
              <a:rPr lang="en-US" sz="800" dirty="0">
                <a:solidFill>
                  <a:schemeClr val="bg2">
                    <a:lumMod val="25000"/>
                  </a:schemeClr>
                </a:solidFill>
                <a:latin typeface="Avenir Next LT Pro Light" panose="020B0304020202020204" pitchFamily="34" charset="0"/>
              </a:rPr>
              <a:t>•Maryland University</a:t>
            </a:r>
          </a:p>
          <a:p>
            <a:r>
              <a:rPr lang="en-US" sz="800" dirty="0">
                <a:solidFill>
                  <a:schemeClr val="bg2">
                    <a:lumMod val="25000"/>
                  </a:schemeClr>
                </a:solidFill>
                <a:latin typeface="Avenir Next LT Pro Light" panose="020B0304020202020204" pitchFamily="34" charset="0"/>
              </a:rPr>
              <a:t>•MBM Maktoum Investments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Mediapix</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•Medical Network Switzerland</a:t>
            </a:r>
          </a:p>
          <a:p>
            <a:r>
              <a:rPr lang="en-US" sz="800" dirty="0">
                <a:solidFill>
                  <a:schemeClr val="bg2">
                    <a:lumMod val="25000"/>
                  </a:schemeClr>
                </a:solidFill>
                <a:latin typeface="Avenir Next LT Pro Light" panose="020B0304020202020204" pitchFamily="34" charset="0"/>
              </a:rPr>
              <a:t>•Merck</a:t>
            </a:r>
          </a:p>
          <a:p>
            <a:r>
              <a:rPr lang="en-US" sz="800" dirty="0">
                <a:solidFill>
                  <a:schemeClr val="bg2">
                    <a:lumMod val="25000"/>
                  </a:schemeClr>
                </a:solidFill>
                <a:latin typeface="Avenir Next LT Pro Light" panose="020B0304020202020204" pitchFamily="34" charset="0"/>
              </a:rPr>
              <a:t>•Metro AG</a:t>
            </a:r>
          </a:p>
          <a:p>
            <a:r>
              <a:rPr lang="en-US" sz="800" dirty="0">
                <a:solidFill>
                  <a:schemeClr val="bg2">
                    <a:lumMod val="25000"/>
                  </a:schemeClr>
                </a:solidFill>
                <a:latin typeface="Avenir Next LT Pro Light" panose="020B0304020202020204" pitchFamily="34" charset="0"/>
              </a:rPr>
              <a:t>•Microsoft Startup</a:t>
            </a:r>
          </a:p>
          <a:p>
            <a:r>
              <a:rPr lang="en-US" sz="800" dirty="0">
                <a:solidFill>
                  <a:schemeClr val="bg2">
                    <a:lumMod val="25000"/>
                  </a:schemeClr>
                </a:solidFill>
                <a:latin typeface="Avenir Next LT Pro Light" panose="020B0304020202020204" pitchFamily="34" charset="0"/>
              </a:rPr>
              <a:t>•Middle East </a:t>
            </a:r>
            <a:r>
              <a:rPr lang="en-US" sz="800" dirty="0" err="1">
                <a:solidFill>
                  <a:schemeClr val="bg2">
                    <a:lumMod val="25000"/>
                  </a:schemeClr>
                </a:solidFill>
                <a:latin typeface="Avenir Next LT Pro Light" panose="020B0304020202020204" pitchFamily="34" charset="0"/>
              </a:rPr>
              <a:t>Interpolitan</a:t>
            </a:r>
            <a:r>
              <a:rPr lang="en-US" sz="800" dirty="0">
                <a:solidFill>
                  <a:schemeClr val="bg2">
                    <a:lumMod val="25000"/>
                  </a:schemeClr>
                </a:solidFill>
                <a:latin typeface="Avenir Next LT Pro Light" panose="020B0304020202020204" pitchFamily="34" charset="0"/>
              </a:rPr>
              <a:t> Money</a:t>
            </a:r>
          </a:p>
          <a:p>
            <a:r>
              <a:rPr lang="en-US" sz="800" dirty="0">
                <a:solidFill>
                  <a:schemeClr val="bg2">
                    <a:lumMod val="25000"/>
                  </a:schemeClr>
                </a:solidFill>
                <a:latin typeface="Avenir Next LT Pro Light" panose="020B0304020202020204" pitchFamily="34" charset="0"/>
              </a:rPr>
              <a:t>•Money Power Consultants LLP</a:t>
            </a:r>
          </a:p>
          <a:p>
            <a:r>
              <a:rPr lang="en-US" sz="800" dirty="0">
                <a:solidFill>
                  <a:schemeClr val="bg2">
                    <a:lumMod val="25000"/>
                  </a:schemeClr>
                </a:solidFill>
                <a:latin typeface="Avenir Next LT Pro Light" panose="020B0304020202020204" pitchFamily="34" charset="0"/>
              </a:rPr>
              <a:t>•MRM Family (Europe &amp; Asia)</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MyEloid</a:t>
            </a:r>
            <a:r>
              <a:rPr lang="en-US" sz="800" dirty="0">
                <a:solidFill>
                  <a:schemeClr val="bg2">
                    <a:lumMod val="25000"/>
                  </a:schemeClr>
                </a:solidFill>
                <a:latin typeface="Avenir Next LT Pro Light" panose="020B0304020202020204" pitchFamily="34" charset="0"/>
              </a:rPr>
              <a:t> Therapeutics</a:t>
            </a:r>
          </a:p>
          <a:p>
            <a:r>
              <a:rPr lang="en-US" sz="800" dirty="0">
                <a:solidFill>
                  <a:schemeClr val="bg2">
                    <a:lumMod val="25000"/>
                  </a:schemeClr>
                </a:solidFill>
                <a:latin typeface="Avenir Next LT Pro Light" panose="020B0304020202020204" pitchFamily="34" charset="0"/>
              </a:rPr>
              <a:t>•Myra Group</a:t>
            </a:r>
          </a:p>
          <a:p>
            <a:r>
              <a:rPr lang="en-US" sz="800" dirty="0">
                <a:solidFill>
                  <a:schemeClr val="bg2">
                    <a:lumMod val="25000"/>
                  </a:schemeClr>
                </a:solidFill>
                <a:latin typeface="Avenir Next LT Pro Light" panose="020B0304020202020204" pitchFamily="34" charset="0"/>
              </a:rPr>
              <a:t>•Nagel &amp; Partners</a:t>
            </a:r>
          </a:p>
          <a:p>
            <a:r>
              <a:rPr lang="en-US" sz="800" dirty="0">
                <a:solidFill>
                  <a:schemeClr val="bg2">
                    <a:lumMod val="25000"/>
                  </a:schemeClr>
                </a:solidFill>
                <a:latin typeface="Avenir Next LT Pro Light" panose="020B0304020202020204" pitchFamily="34" charset="0"/>
              </a:rPr>
              <a:t>•Nakheel Group</a:t>
            </a:r>
          </a:p>
          <a:p>
            <a:r>
              <a:rPr lang="en-US" sz="800" dirty="0">
                <a:solidFill>
                  <a:schemeClr val="bg2">
                    <a:lumMod val="25000"/>
                  </a:schemeClr>
                </a:solidFill>
                <a:latin typeface="Avenir Next LT Pro Light" panose="020B0304020202020204" pitchFamily="34" charset="0"/>
              </a:rPr>
              <a:t>•National Bank of Fujairah</a:t>
            </a:r>
          </a:p>
          <a:p>
            <a:r>
              <a:rPr lang="en-US" sz="800" dirty="0">
                <a:solidFill>
                  <a:schemeClr val="bg2">
                    <a:lumMod val="25000"/>
                  </a:schemeClr>
                </a:solidFill>
                <a:latin typeface="Avenir Next LT Pro Light" panose="020B0304020202020204" pitchFamily="34" charset="0"/>
              </a:rPr>
              <a:t>•Natural Ventures</a:t>
            </a:r>
          </a:p>
          <a:p>
            <a:r>
              <a:rPr lang="en-US" sz="800" dirty="0">
                <a:solidFill>
                  <a:schemeClr val="bg2">
                    <a:lumMod val="25000"/>
                  </a:schemeClr>
                </a:solidFill>
                <a:latin typeface="Avenir Next LT Pro Light" panose="020B0304020202020204" pitchFamily="34" charset="0"/>
              </a:rPr>
              <a:t>•Nestle</a:t>
            </a:r>
          </a:p>
          <a:p>
            <a:r>
              <a:rPr lang="en-US" sz="800" dirty="0">
                <a:solidFill>
                  <a:schemeClr val="bg2">
                    <a:lumMod val="25000"/>
                  </a:schemeClr>
                </a:solidFill>
                <a:latin typeface="Avenir Next LT Pro Light" panose="020B0304020202020204" pitchFamily="34" charset="0"/>
              </a:rPr>
              <a:t>•Netflix</a:t>
            </a:r>
          </a:p>
          <a:p>
            <a:r>
              <a:rPr lang="en-US" sz="800" dirty="0">
                <a:solidFill>
                  <a:schemeClr val="bg2">
                    <a:lumMod val="25000"/>
                  </a:schemeClr>
                </a:solidFill>
                <a:latin typeface="Avenir Next LT Pro Light" panose="020B0304020202020204" pitchFamily="34" charset="0"/>
              </a:rPr>
              <a:t>•New Value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Newfields</a:t>
            </a:r>
            <a:r>
              <a:rPr lang="en-US" sz="800" dirty="0">
                <a:solidFill>
                  <a:schemeClr val="bg2">
                    <a:lumMod val="25000"/>
                  </a:schemeClr>
                </a:solidFill>
                <a:latin typeface="Avenir Next LT Pro Light" panose="020B0304020202020204" pitchFamily="34" charset="0"/>
              </a:rPr>
              <a:t> Group</a:t>
            </a:r>
          </a:p>
          <a:p>
            <a:r>
              <a:rPr lang="en-US" sz="800" dirty="0">
                <a:solidFill>
                  <a:schemeClr val="bg2">
                    <a:lumMod val="25000"/>
                  </a:schemeClr>
                </a:solidFill>
                <a:latin typeface="Avenir Next LT Pro Light" panose="020B0304020202020204" pitchFamily="34" charset="0"/>
              </a:rPr>
              <a:t>•Ocean Harvest</a:t>
            </a:r>
          </a:p>
          <a:p>
            <a:r>
              <a:rPr lang="en-US" sz="800" dirty="0">
                <a:solidFill>
                  <a:schemeClr val="bg2">
                    <a:lumMod val="25000"/>
                  </a:schemeClr>
                </a:solidFill>
                <a:latin typeface="Avenir Next LT Pro Light" panose="020B0304020202020204" pitchFamily="34" charset="0"/>
              </a:rPr>
              <a:t>•One Swiss Bank</a:t>
            </a:r>
          </a:p>
          <a:p>
            <a:r>
              <a:rPr lang="en-US" sz="800" dirty="0">
                <a:solidFill>
                  <a:schemeClr val="bg2">
                    <a:lumMod val="25000"/>
                  </a:schemeClr>
                </a:solidFill>
                <a:latin typeface="Avenir Next LT Pro Light" panose="020B0304020202020204" pitchFamily="34" charset="0"/>
              </a:rPr>
              <a:t>•Onion Education</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Openspring</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•Oracle</a:t>
            </a:r>
          </a:p>
          <a:p>
            <a:r>
              <a:rPr lang="en-US" sz="800" dirty="0">
                <a:solidFill>
                  <a:schemeClr val="bg2">
                    <a:lumMod val="25000"/>
                  </a:schemeClr>
                </a:solidFill>
                <a:latin typeface="Avenir Next LT Pro Light" panose="020B0304020202020204" pitchFamily="34" charset="0"/>
              </a:rPr>
              <a:t>•Orion Health</a:t>
            </a:r>
          </a:p>
          <a:p>
            <a:r>
              <a:rPr lang="en-US" sz="800" dirty="0">
                <a:solidFill>
                  <a:schemeClr val="bg2">
                    <a:lumMod val="25000"/>
                  </a:schemeClr>
                </a:solidFill>
                <a:latin typeface="Avenir Next LT Pro Light" panose="020B0304020202020204" pitchFamily="34" charset="0"/>
              </a:rPr>
              <a:t>•Our Limited  Planet</a:t>
            </a:r>
          </a:p>
          <a:p>
            <a:r>
              <a:rPr lang="en-US" sz="800" dirty="0">
                <a:solidFill>
                  <a:schemeClr val="bg2">
                    <a:lumMod val="25000"/>
                  </a:schemeClr>
                </a:solidFill>
                <a:latin typeface="Avenir Next LT Pro Light" panose="020B0304020202020204" pitchFamily="34" charset="0"/>
              </a:rPr>
              <a:t>•Paris Metropolitan University</a:t>
            </a:r>
          </a:p>
          <a:p>
            <a:r>
              <a:rPr lang="en-US" sz="800" dirty="0">
                <a:solidFill>
                  <a:schemeClr val="bg2">
                    <a:lumMod val="25000"/>
                  </a:schemeClr>
                </a:solidFill>
                <a:latin typeface="Avenir Next LT Pro Light" panose="020B0304020202020204" pitchFamily="34" charset="0"/>
              </a:rPr>
              <a:t>•PepsiCo</a:t>
            </a:r>
          </a:p>
          <a:p>
            <a:r>
              <a:rPr lang="en-US" sz="800" dirty="0">
                <a:solidFill>
                  <a:schemeClr val="bg2">
                    <a:lumMod val="25000"/>
                  </a:schemeClr>
                </a:solidFill>
                <a:latin typeface="Avenir Next LT Pro Light" panose="020B0304020202020204" pitchFamily="34" charset="0"/>
              </a:rPr>
              <a:t>•Petrobras Singapore Pte Ltd</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Pfiezer</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Pharmax</a:t>
            </a:r>
            <a:r>
              <a:rPr lang="en-US" sz="800" dirty="0">
                <a:solidFill>
                  <a:schemeClr val="bg2">
                    <a:lumMod val="25000"/>
                  </a:schemeClr>
                </a:solidFill>
                <a:latin typeface="Avenir Next LT Pro Light" panose="020B0304020202020204" pitchFamily="34" charset="0"/>
              </a:rPr>
              <a:t> Pharmaceuticals FZ LLC</a:t>
            </a:r>
          </a:p>
          <a:p>
            <a:r>
              <a:rPr lang="en-US" sz="800" dirty="0">
                <a:solidFill>
                  <a:schemeClr val="bg2">
                    <a:lumMod val="25000"/>
                  </a:schemeClr>
                </a:solidFill>
                <a:latin typeface="Avenir Next LT Pro Light" panose="020B0304020202020204" pitchFamily="34" charset="0"/>
              </a:rPr>
              <a:t>•PIMCO Investments LLC</a:t>
            </a:r>
          </a:p>
          <a:p>
            <a:r>
              <a:rPr lang="en-US" sz="800" dirty="0">
                <a:solidFill>
                  <a:schemeClr val="bg2">
                    <a:lumMod val="25000"/>
                  </a:schemeClr>
                </a:solidFill>
                <a:latin typeface="Avenir Next LT Pro Light" panose="020B0304020202020204" pitchFamily="34" charset="0"/>
              </a:rPr>
              <a:t>•PLL Legal &amp; Cross-Border Practice</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Pommery</a:t>
            </a:r>
            <a:r>
              <a:rPr lang="en-US" sz="800" dirty="0">
                <a:solidFill>
                  <a:schemeClr val="bg2">
                    <a:lumMod val="25000"/>
                  </a:schemeClr>
                </a:solidFill>
                <a:latin typeface="Avenir Next LT Pro Light" panose="020B0304020202020204" pitchFamily="34" charset="0"/>
              </a:rPr>
              <a:t> Foundation</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PressLink</a:t>
            </a:r>
            <a:r>
              <a:rPr lang="en-US" sz="800" dirty="0">
                <a:solidFill>
                  <a:schemeClr val="bg2">
                    <a:lumMod val="25000"/>
                  </a:schemeClr>
                </a:solidFill>
                <a:latin typeface="Avenir Next LT Pro Light" panose="020B0304020202020204" pitchFamily="34" charset="0"/>
              </a:rPr>
              <a:t> Media</a:t>
            </a:r>
          </a:p>
          <a:p>
            <a:r>
              <a:rPr lang="en-US" sz="800" dirty="0">
                <a:solidFill>
                  <a:schemeClr val="bg2">
                    <a:lumMod val="25000"/>
                  </a:schemeClr>
                </a:solidFill>
                <a:latin typeface="Avenir Next LT Pro Light" panose="020B0304020202020204" pitchFamily="34" charset="0"/>
              </a:rPr>
              <a:t>•Private Office of Sheikh Mohamed Bin Ahmed Bin Hamadan Al Nahyan</a:t>
            </a:r>
          </a:p>
          <a:p>
            <a:r>
              <a:rPr lang="en-US" sz="800" dirty="0">
                <a:solidFill>
                  <a:schemeClr val="bg2">
                    <a:lumMod val="25000"/>
                  </a:schemeClr>
                </a:solidFill>
                <a:latin typeface="Avenir Next LT Pro Light" panose="020B0304020202020204" pitchFamily="34" charset="0"/>
              </a:rPr>
              <a:t>•PwC</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PyH</a:t>
            </a:r>
            <a:r>
              <a:rPr lang="en-US" sz="800" dirty="0">
                <a:solidFill>
                  <a:schemeClr val="bg2">
                    <a:lumMod val="25000"/>
                  </a:schemeClr>
                </a:solidFill>
                <a:latin typeface="Avenir Next LT Pro Light" panose="020B0304020202020204" pitchFamily="34" charset="0"/>
              </a:rPr>
              <a:t> Global Services Holding</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Quarero</a:t>
            </a:r>
            <a:r>
              <a:rPr lang="en-US" sz="800" dirty="0">
                <a:solidFill>
                  <a:schemeClr val="bg2">
                    <a:lumMod val="25000"/>
                  </a:schemeClr>
                </a:solidFill>
                <a:latin typeface="Avenir Next LT Pro Light" panose="020B0304020202020204" pitchFamily="34" charset="0"/>
              </a:rPr>
              <a:t> </a:t>
            </a:r>
            <a:r>
              <a:rPr lang="en-US" sz="800" dirty="0" err="1">
                <a:solidFill>
                  <a:schemeClr val="bg2">
                    <a:lumMod val="25000"/>
                  </a:schemeClr>
                </a:solidFill>
                <a:latin typeface="Avenir Next LT Pro Light" panose="020B0304020202020204" pitchFamily="34" charset="0"/>
              </a:rPr>
              <a:t>Martketing</a:t>
            </a:r>
            <a:r>
              <a:rPr lang="en-US" sz="800" dirty="0">
                <a:solidFill>
                  <a:schemeClr val="bg2">
                    <a:lumMod val="25000"/>
                  </a:schemeClr>
                </a:solidFill>
                <a:latin typeface="Avenir Next LT Pro Light" panose="020B0304020202020204" pitchFamily="34" charset="0"/>
              </a:rPr>
              <a:t> </a:t>
            </a:r>
            <a:r>
              <a:rPr lang="en-US" sz="800" dirty="0" err="1">
                <a:solidFill>
                  <a:schemeClr val="bg2">
                    <a:lumMod val="25000"/>
                  </a:schemeClr>
                </a:solidFill>
                <a:latin typeface="Avenir Next LT Pro Light" panose="020B0304020202020204" pitchFamily="34" charset="0"/>
              </a:rPr>
              <a:t>Accellerator</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Quarero</a:t>
            </a:r>
            <a:r>
              <a:rPr lang="en-US" sz="800" dirty="0">
                <a:solidFill>
                  <a:schemeClr val="bg2">
                    <a:lumMod val="25000"/>
                  </a:schemeClr>
                </a:solidFill>
                <a:latin typeface="Avenir Next LT Pro Light" panose="020B0304020202020204" pitchFamily="34" charset="0"/>
              </a:rPr>
              <a:t> Robotics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Raibal</a:t>
            </a:r>
            <a:r>
              <a:rPr lang="en-US" sz="800" dirty="0">
                <a:solidFill>
                  <a:schemeClr val="bg2">
                    <a:lumMod val="25000"/>
                  </a:schemeClr>
                </a:solidFill>
                <a:latin typeface="Avenir Next LT Pro Light" panose="020B0304020202020204" pitchFamily="34" charset="0"/>
              </a:rPr>
              <a:t> Holdings</a:t>
            </a:r>
          </a:p>
          <a:p>
            <a:r>
              <a:rPr lang="en-US" sz="800" dirty="0">
                <a:solidFill>
                  <a:schemeClr val="bg2">
                    <a:lumMod val="25000"/>
                  </a:schemeClr>
                </a:solidFill>
                <a:latin typeface="Avenir Next LT Pro Light" panose="020B0304020202020204" pitchFamily="34" charset="0"/>
              </a:rPr>
              <a:t>•RAKEZ</a:t>
            </a:r>
          </a:p>
          <a:p>
            <a:r>
              <a:rPr lang="en-US" sz="800" dirty="0">
                <a:solidFill>
                  <a:schemeClr val="bg2">
                    <a:lumMod val="25000"/>
                  </a:schemeClr>
                </a:solidFill>
                <a:latin typeface="Avenir Next LT Pro Light" panose="020B0304020202020204" pitchFamily="34" charset="0"/>
              </a:rPr>
              <a:t>•Real Davis </a:t>
            </a:r>
            <a:r>
              <a:rPr lang="en-US" sz="830" dirty="0">
                <a:solidFill>
                  <a:schemeClr val="bg2">
                    <a:lumMod val="25000"/>
                  </a:schemeClr>
                </a:solidFill>
                <a:latin typeface="Avenir Next LT Pro Light" panose="020B0304020202020204" pitchFamily="34" charset="0"/>
              </a:rPr>
              <a:t>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Remax</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Revolut</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Rimon</a:t>
            </a:r>
            <a:r>
              <a:rPr lang="en-US" sz="800" dirty="0">
                <a:solidFill>
                  <a:schemeClr val="bg2">
                    <a:lumMod val="25000"/>
                  </a:schemeClr>
                </a:solidFill>
                <a:latin typeface="Avenir Next LT Pro Light" panose="020B0304020202020204" pitchFamily="34" charset="0"/>
              </a:rPr>
              <a:t> PC</a:t>
            </a:r>
          </a:p>
          <a:p>
            <a:r>
              <a:rPr lang="en-US" sz="800" dirty="0">
                <a:solidFill>
                  <a:schemeClr val="bg2">
                    <a:lumMod val="25000"/>
                  </a:schemeClr>
                </a:solidFill>
                <a:latin typeface="Avenir Next LT Pro Light" panose="020B0304020202020204" pitchFamily="34" charset="0"/>
              </a:rPr>
              <a:t>•Roche Group</a:t>
            </a:r>
          </a:p>
          <a:p>
            <a:r>
              <a:rPr lang="en-US" sz="800" dirty="0">
                <a:solidFill>
                  <a:schemeClr val="bg2">
                    <a:lumMod val="25000"/>
                  </a:schemeClr>
                </a:solidFill>
                <a:latin typeface="Avenir Next LT Pro Light" panose="020B0304020202020204" pitchFamily="34" charset="0"/>
              </a:rPr>
              <a:t>•ROGG </a:t>
            </a:r>
            <a:r>
              <a:rPr lang="en-US" sz="800" dirty="0" err="1">
                <a:solidFill>
                  <a:schemeClr val="bg2">
                    <a:lumMod val="25000"/>
                  </a:schemeClr>
                </a:solidFill>
                <a:latin typeface="Avenir Next LT Pro Light" panose="020B0304020202020204" pitchFamily="34" charset="0"/>
              </a:rPr>
              <a:t>Gesunde</a:t>
            </a:r>
            <a:r>
              <a:rPr lang="en-US" sz="800" dirty="0">
                <a:solidFill>
                  <a:schemeClr val="bg2">
                    <a:lumMod val="25000"/>
                  </a:schemeClr>
                </a:solidFill>
                <a:latin typeface="Avenir Next LT Pro Light" panose="020B0304020202020204" pitchFamily="34" charset="0"/>
              </a:rPr>
              <a:t> Innovation</a:t>
            </a:r>
          </a:p>
          <a:p>
            <a:r>
              <a:rPr lang="en-US" sz="800" dirty="0">
                <a:solidFill>
                  <a:schemeClr val="bg2">
                    <a:lumMod val="25000"/>
                  </a:schemeClr>
                </a:solidFill>
                <a:latin typeface="Avenir Next LT Pro Light" panose="020B0304020202020204" pitchFamily="34" charset="0"/>
              </a:rPr>
              <a:t>•Roubini Macro Associate LLC</a:t>
            </a:r>
          </a:p>
          <a:p>
            <a:r>
              <a:rPr lang="en-US" sz="800" dirty="0">
                <a:solidFill>
                  <a:schemeClr val="bg2">
                    <a:lumMod val="25000"/>
                  </a:schemeClr>
                </a:solidFill>
                <a:latin typeface="Avenir Next LT Pro Light" panose="020B0304020202020204" pitchFamily="34" charset="0"/>
              </a:rPr>
              <a:t>•S.A.L.P. Middle East</a:t>
            </a:r>
          </a:p>
          <a:p>
            <a:r>
              <a:rPr lang="en-US" sz="800" dirty="0">
                <a:solidFill>
                  <a:schemeClr val="bg2">
                    <a:lumMod val="25000"/>
                  </a:schemeClr>
                </a:solidFill>
                <a:latin typeface="Avenir Next LT Pro Light" panose="020B0304020202020204" pitchFamily="34" charset="0"/>
              </a:rPr>
              <a:t>•Samsung</a:t>
            </a:r>
          </a:p>
          <a:p>
            <a:r>
              <a:rPr lang="en-US" sz="800" dirty="0">
                <a:solidFill>
                  <a:schemeClr val="bg2">
                    <a:lumMod val="25000"/>
                  </a:schemeClr>
                </a:solidFill>
                <a:latin typeface="Avenir Next LT Pro Light" panose="020B0304020202020204" pitchFamily="34" charset="0"/>
              </a:rPr>
              <a:t>•Santander Bank</a:t>
            </a:r>
          </a:p>
          <a:p>
            <a:r>
              <a:rPr lang="en-US" sz="800" dirty="0">
                <a:solidFill>
                  <a:schemeClr val="bg2">
                    <a:lumMod val="25000"/>
                  </a:schemeClr>
                </a:solidFill>
                <a:latin typeface="Avenir Next LT Pro Light" panose="020B0304020202020204" pitchFamily="34" charset="0"/>
              </a:rPr>
              <a:t>•Save A Child’s Heart</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Sawadi</a:t>
            </a:r>
            <a:r>
              <a:rPr lang="en-US" sz="800" dirty="0">
                <a:solidFill>
                  <a:schemeClr val="bg2">
                    <a:lumMod val="25000"/>
                  </a:schemeClr>
                </a:solidFill>
                <a:latin typeface="Avenir Next LT Pro Light" panose="020B0304020202020204" pitchFamily="34" charset="0"/>
              </a:rPr>
              <a:t> Ventures</a:t>
            </a:r>
          </a:p>
          <a:p>
            <a:r>
              <a:rPr lang="en-US" sz="800" dirty="0">
                <a:solidFill>
                  <a:schemeClr val="bg2">
                    <a:lumMod val="25000"/>
                  </a:schemeClr>
                </a:solidFill>
                <a:latin typeface="Avenir Next LT Pro Light" panose="020B0304020202020204" pitchFamily="34" charset="0"/>
              </a:rPr>
              <a:t>•Schneider Children's Medical Center of Israel</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Scientel</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•Sett &amp; Lucas</a:t>
            </a:r>
          </a:p>
          <a:p>
            <a:r>
              <a:rPr lang="en-US" sz="800" dirty="0">
                <a:solidFill>
                  <a:schemeClr val="bg2">
                    <a:lumMod val="25000"/>
                  </a:schemeClr>
                </a:solidFill>
                <a:latin typeface="Avenir Next LT Pro Light" panose="020B0304020202020204" pitchFamily="34" charset="0"/>
              </a:rPr>
              <a:t>•Sequoia Capital</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Sertecpet</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•Shell</a:t>
            </a:r>
          </a:p>
          <a:p>
            <a:r>
              <a:rPr lang="en-US" sz="800" dirty="0">
                <a:solidFill>
                  <a:schemeClr val="bg2">
                    <a:lumMod val="25000"/>
                  </a:schemeClr>
                </a:solidFill>
                <a:latin typeface="Avenir Next LT Pro Light" panose="020B0304020202020204" pitchFamily="34" charset="0"/>
              </a:rPr>
              <a:t>•Siegel Group</a:t>
            </a:r>
          </a:p>
          <a:p>
            <a:r>
              <a:rPr lang="en-US" sz="800" dirty="0">
                <a:solidFill>
                  <a:schemeClr val="bg2">
                    <a:lumMod val="25000"/>
                  </a:schemeClr>
                </a:solidFill>
                <a:latin typeface="Avenir Next LT Pro Light" panose="020B0304020202020204" pitchFamily="34" charset="0"/>
              </a:rPr>
              <a:t>•Silver Road Capital Group</a:t>
            </a:r>
          </a:p>
          <a:p>
            <a:r>
              <a:rPr lang="en-US" sz="800" dirty="0">
                <a:solidFill>
                  <a:schemeClr val="bg2">
                    <a:lumMod val="25000"/>
                  </a:schemeClr>
                </a:solidFill>
                <a:latin typeface="Avenir Next LT Pro Light" panose="020B0304020202020204" pitchFamily="34" charset="0"/>
              </a:rPr>
              <a:t>•SJM Group</a:t>
            </a:r>
          </a:p>
          <a:p>
            <a:r>
              <a:rPr lang="en-US" sz="800" dirty="0">
                <a:solidFill>
                  <a:schemeClr val="bg2">
                    <a:lumMod val="25000"/>
                  </a:schemeClr>
                </a:solidFill>
                <a:latin typeface="Avenir Next LT Pro Light" panose="020B0304020202020204" pitchFamily="34" charset="0"/>
              </a:rPr>
              <a:t>•Softbank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Sokotra</a:t>
            </a:r>
            <a:r>
              <a:rPr lang="en-US" sz="800" dirty="0">
                <a:solidFill>
                  <a:schemeClr val="bg2">
                    <a:lumMod val="25000"/>
                  </a:schemeClr>
                </a:solidFill>
                <a:latin typeface="Avenir Next LT Pro Light" panose="020B0304020202020204" pitchFamily="34" charset="0"/>
              </a:rPr>
              <a:t> Capital</a:t>
            </a:r>
          </a:p>
          <a:p>
            <a:r>
              <a:rPr lang="en-US" sz="800" dirty="0">
                <a:solidFill>
                  <a:schemeClr val="bg2">
                    <a:lumMod val="25000"/>
                  </a:schemeClr>
                </a:solidFill>
                <a:latin typeface="Avenir Next LT Pro Light" panose="020B0304020202020204" pitchFamily="34" charset="0"/>
              </a:rPr>
              <a:t>•soonami.io GmbH</a:t>
            </a:r>
          </a:p>
          <a:p>
            <a:r>
              <a:rPr lang="en-US" sz="800" dirty="0">
                <a:solidFill>
                  <a:schemeClr val="bg2">
                    <a:lumMod val="25000"/>
                  </a:schemeClr>
                </a:solidFill>
                <a:latin typeface="Avenir Next LT Pro Light" panose="020B0304020202020204" pitchFamily="34" charset="0"/>
              </a:rPr>
              <a:t>•SP Jain School of Global Management</a:t>
            </a:r>
          </a:p>
          <a:p>
            <a:r>
              <a:rPr lang="en-US" sz="800" dirty="0">
                <a:solidFill>
                  <a:schemeClr val="bg2">
                    <a:lumMod val="25000"/>
                  </a:schemeClr>
                </a:solidFill>
                <a:latin typeface="Avenir Next LT Pro Light" panose="020B0304020202020204" pitchFamily="34" charset="0"/>
              </a:rPr>
              <a:t>•Squire Patton Boggs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Stree</a:t>
            </a:r>
            <a:r>
              <a:rPr lang="en-US" sz="800" dirty="0">
                <a:solidFill>
                  <a:schemeClr val="bg2">
                    <a:lumMod val="25000"/>
                  </a:schemeClr>
                </a:solidFill>
                <a:latin typeface="Avenir Next LT Pro Light" panose="020B0304020202020204" pitchFamily="34" charset="0"/>
              </a:rPr>
              <a:t>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Strohal</a:t>
            </a:r>
            <a:r>
              <a:rPr lang="en-US" sz="800" dirty="0">
                <a:solidFill>
                  <a:schemeClr val="bg2">
                    <a:lumMod val="25000"/>
                  </a:schemeClr>
                </a:solidFill>
                <a:latin typeface="Avenir Next LT Pro Light" panose="020B0304020202020204" pitchFamily="34" charset="0"/>
              </a:rPr>
              <a:t> Legal Group</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Strolla</a:t>
            </a:r>
            <a:r>
              <a:rPr lang="en-US" sz="800" dirty="0">
                <a:solidFill>
                  <a:schemeClr val="bg2">
                    <a:lumMod val="25000"/>
                  </a:schemeClr>
                </a:solidFill>
                <a:latin typeface="Avenir Next LT Pro Light" panose="020B0304020202020204" pitchFamily="34" charset="0"/>
              </a:rPr>
              <a:t> Limited and </a:t>
            </a:r>
            <a:r>
              <a:rPr lang="en-US" sz="800" dirty="0" err="1">
                <a:solidFill>
                  <a:schemeClr val="bg2">
                    <a:lumMod val="25000"/>
                  </a:schemeClr>
                </a:solidFill>
                <a:latin typeface="Avenir Next LT Pro Light" panose="020B0304020202020204" pitchFamily="34" charset="0"/>
              </a:rPr>
              <a:t>Strolla</a:t>
            </a:r>
            <a:r>
              <a:rPr lang="en-US" sz="800" dirty="0">
                <a:solidFill>
                  <a:schemeClr val="bg2">
                    <a:lumMod val="25000"/>
                  </a:schemeClr>
                </a:solidFill>
                <a:latin typeface="Avenir Next LT Pro Light" panose="020B0304020202020204" pitchFamily="34" charset="0"/>
              </a:rPr>
              <a:t> LLP</a:t>
            </a:r>
          </a:p>
          <a:p>
            <a:r>
              <a:rPr lang="en-US" sz="800" dirty="0">
                <a:solidFill>
                  <a:schemeClr val="bg2">
                    <a:lumMod val="25000"/>
                  </a:schemeClr>
                </a:solidFill>
                <a:latin typeface="Avenir Next LT Pro Light" panose="020B0304020202020204" pitchFamily="34" charset="0"/>
              </a:rPr>
              <a:t>•Swiss Federal Department of Foreign Affairs</a:t>
            </a:r>
          </a:p>
          <a:p>
            <a:r>
              <a:rPr lang="en-US" sz="800" dirty="0">
                <a:solidFill>
                  <a:schemeClr val="bg2">
                    <a:lumMod val="25000"/>
                  </a:schemeClr>
                </a:solidFill>
                <a:latin typeface="Avenir Next LT Pro Light" panose="020B0304020202020204" pitchFamily="34" charset="0"/>
              </a:rPr>
              <a:t>•Swiss Finance &amp; Technology Association</a:t>
            </a:r>
          </a:p>
          <a:p>
            <a:r>
              <a:rPr lang="en-US" sz="800" dirty="0">
                <a:solidFill>
                  <a:schemeClr val="bg2">
                    <a:lumMod val="25000"/>
                  </a:schemeClr>
                </a:solidFill>
                <a:latin typeface="Avenir Next LT Pro Light" panose="020B0304020202020204" pitchFamily="34" charset="0"/>
              </a:rPr>
              <a:t>•Syria Recovery Trust Fund (SRTF)</a:t>
            </a:r>
          </a:p>
          <a:p>
            <a:r>
              <a:rPr lang="en-US" sz="800" dirty="0">
                <a:solidFill>
                  <a:schemeClr val="bg2">
                    <a:lumMod val="25000"/>
                  </a:schemeClr>
                </a:solidFill>
                <a:latin typeface="Avenir Next LT Pro Light" panose="020B0304020202020204" pitchFamily="34" charset="0"/>
              </a:rPr>
              <a:t>•Tactical Management DWC </a:t>
            </a:r>
          </a:p>
          <a:p>
            <a:r>
              <a:rPr lang="en-US" sz="800" dirty="0">
                <a:solidFill>
                  <a:schemeClr val="bg2">
                    <a:lumMod val="25000"/>
                  </a:schemeClr>
                </a:solidFill>
                <a:latin typeface="Avenir Next LT Pro Light" panose="020B0304020202020204" pitchFamily="34" charset="0"/>
              </a:rPr>
              <a:t>•Tamas Projects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Tanaruz</a:t>
            </a:r>
            <a:r>
              <a:rPr lang="en-US" sz="800" dirty="0">
                <a:solidFill>
                  <a:schemeClr val="bg2">
                    <a:lumMod val="25000"/>
                  </a:schemeClr>
                </a:solidFill>
                <a:latin typeface="Avenir Next LT Pro Light" panose="020B0304020202020204" pitchFamily="34" charset="0"/>
              </a:rPr>
              <a:t> Boats</a:t>
            </a:r>
          </a:p>
          <a:p>
            <a:r>
              <a:rPr lang="en-US" sz="800" dirty="0">
                <a:solidFill>
                  <a:schemeClr val="bg2">
                    <a:lumMod val="25000"/>
                  </a:schemeClr>
                </a:solidFill>
                <a:latin typeface="Avenir Next LT Pro Light" panose="020B0304020202020204" pitchFamily="34" charset="0"/>
              </a:rPr>
              <a:t>•TASC Consulting &amp; Capital</a:t>
            </a:r>
          </a:p>
          <a:p>
            <a:r>
              <a:rPr lang="en-US" sz="800" dirty="0">
                <a:solidFill>
                  <a:schemeClr val="bg2">
                    <a:lumMod val="25000"/>
                  </a:schemeClr>
                </a:solidFill>
                <a:latin typeface="Avenir Next LT Pro Light" panose="020B0304020202020204" pitchFamily="34" charset="0"/>
              </a:rPr>
              <a:t>•Taskforce Solutions</a:t>
            </a:r>
          </a:p>
          <a:p>
            <a:r>
              <a:rPr lang="en-US" sz="800" dirty="0">
                <a:solidFill>
                  <a:schemeClr val="bg2">
                    <a:lumMod val="25000"/>
                  </a:schemeClr>
                </a:solidFill>
                <a:latin typeface="Avenir Next LT Pro Light" panose="020B0304020202020204" pitchFamily="34" charset="0"/>
              </a:rPr>
              <a:t>•Tech Talk Media</a:t>
            </a:r>
          </a:p>
          <a:p>
            <a:r>
              <a:rPr lang="en-US" sz="800" dirty="0">
                <a:solidFill>
                  <a:schemeClr val="bg2">
                    <a:lumMod val="25000"/>
                  </a:schemeClr>
                </a:solidFill>
                <a:latin typeface="Avenir Next LT Pro Light" panose="020B0304020202020204" pitchFamily="34" charset="0"/>
              </a:rPr>
              <a:t>•Tembo Power Holdings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Teroxx</a:t>
            </a:r>
            <a:r>
              <a:rPr lang="en-US" sz="800" dirty="0">
                <a:solidFill>
                  <a:schemeClr val="bg2">
                    <a:lumMod val="25000"/>
                  </a:schemeClr>
                </a:solidFill>
                <a:latin typeface="Avenir Next LT Pro Light" panose="020B0304020202020204" pitchFamily="34" charset="0"/>
              </a:rPr>
              <a:t> Investment GmbH</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Terreus</a:t>
            </a:r>
            <a:r>
              <a:rPr lang="en-US" sz="800" dirty="0">
                <a:solidFill>
                  <a:schemeClr val="bg2">
                    <a:lumMod val="25000"/>
                  </a:schemeClr>
                </a:solidFill>
                <a:latin typeface="Avenir Next LT Pro Light" panose="020B0304020202020204" pitchFamily="34" charset="0"/>
              </a:rPr>
              <a:t> Capital AG</a:t>
            </a:r>
          </a:p>
          <a:p>
            <a:r>
              <a:rPr lang="en-US" sz="800" dirty="0">
                <a:solidFill>
                  <a:schemeClr val="bg2">
                    <a:lumMod val="25000"/>
                  </a:schemeClr>
                </a:solidFill>
                <a:latin typeface="Avenir Next LT Pro Light" panose="020B0304020202020204" pitchFamily="34" charset="0"/>
              </a:rPr>
              <a:t>•The Prince of Bismarck</a:t>
            </a:r>
          </a:p>
          <a:p>
            <a:r>
              <a:rPr lang="en-US" sz="800" dirty="0">
                <a:solidFill>
                  <a:schemeClr val="bg2">
                    <a:lumMod val="25000"/>
                  </a:schemeClr>
                </a:solidFill>
                <a:latin typeface="Avenir Next LT Pro Light" panose="020B0304020202020204" pitchFamily="34" charset="0"/>
              </a:rPr>
              <a:t>•Thompson Family Office</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Todolivo</a:t>
            </a:r>
            <a:r>
              <a:rPr lang="en-US" sz="800" dirty="0">
                <a:solidFill>
                  <a:schemeClr val="bg2">
                    <a:lumMod val="25000"/>
                  </a:schemeClr>
                </a:solidFill>
                <a:latin typeface="Avenir Next LT Pro Light" panose="020B0304020202020204" pitchFamily="34" charset="0"/>
              </a:rPr>
              <a:t> S.L.</a:t>
            </a:r>
          </a:p>
          <a:p>
            <a:r>
              <a:rPr lang="en-US" sz="800" dirty="0">
                <a:solidFill>
                  <a:schemeClr val="bg2">
                    <a:lumMod val="25000"/>
                  </a:schemeClr>
                </a:solidFill>
                <a:latin typeface="Avenir Next LT Pro Light" panose="020B0304020202020204" pitchFamily="34" charset="0"/>
              </a:rPr>
              <a:t>•Toledo Capital AG</a:t>
            </a:r>
          </a:p>
          <a:p>
            <a:r>
              <a:rPr lang="en-US" sz="800" dirty="0">
                <a:solidFill>
                  <a:schemeClr val="bg2">
                    <a:lumMod val="25000"/>
                  </a:schemeClr>
                </a:solidFill>
                <a:latin typeface="Avenir Next LT Pro Light" panose="020B0304020202020204" pitchFamily="34" charset="0"/>
              </a:rPr>
              <a:t>•Touro University Berlin</a:t>
            </a:r>
          </a:p>
          <a:p>
            <a:r>
              <a:rPr lang="en-US" sz="800" dirty="0">
                <a:solidFill>
                  <a:schemeClr val="bg2">
                    <a:lumMod val="25000"/>
                  </a:schemeClr>
                </a:solidFill>
                <a:latin typeface="Avenir Next LT Pro Light" panose="020B0304020202020204" pitchFamily="34" charset="0"/>
              </a:rPr>
              <a:t>•Toyota</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Tradeluxe</a:t>
            </a:r>
            <a:r>
              <a:rPr lang="en-US" sz="800" dirty="0">
                <a:solidFill>
                  <a:schemeClr val="bg2">
                    <a:lumMod val="25000"/>
                  </a:schemeClr>
                </a:solidFill>
                <a:latin typeface="Avenir Next LT Pro Light" panose="020B0304020202020204" pitchFamily="34" charset="0"/>
              </a:rPr>
              <a:t> LTD</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Trisolar</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•TSMC</a:t>
            </a:r>
          </a:p>
          <a:p>
            <a:r>
              <a:rPr lang="en-US" sz="800" dirty="0">
                <a:solidFill>
                  <a:schemeClr val="bg2">
                    <a:lumMod val="25000"/>
                  </a:schemeClr>
                </a:solidFill>
                <a:latin typeface="Avenir Next LT Pro Light" panose="020B0304020202020204" pitchFamily="34" charset="0"/>
              </a:rPr>
              <a:t>•UAE-UK Business Council</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Ubank</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•UBS Group</a:t>
            </a:r>
          </a:p>
          <a:p>
            <a:r>
              <a:rPr lang="en-US" sz="800" dirty="0">
                <a:solidFill>
                  <a:schemeClr val="bg2">
                    <a:lumMod val="25000"/>
                  </a:schemeClr>
                </a:solidFill>
                <a:latin typeface="Avenir Next LT Pro Light" panose="020B0304020202020204" pitchFamily="34" charset="0"/>
              </a:rPr>
              <a:t>•UDIMA University</a:t>
            </a:r>
          </a:p>
          <a:p>
            <a:r>
              <a:rPr lang="en-US" sz="800" dirty="0">
                <a:solidFill>
                  <a:schemeClr val="bg2">
                    <a:lumMod val="25000"/>
                  </a:schemeClr>
                </a:solidFill>
                <a:latin typeface="Avenir Next LT Pro Light" panose="020B0304020202020204" pitchFamily="34" charset="0"/>
              </a:rPr>
              <a:t>•UEMC</a:t>
            </a:r>
          </a:p>
          <a:p>
            <a:r>
              <a:rPr lang="en-US" sz="800" dirty="0">
                <a:solidFill>
                  <a:schemeClr val="bg2">
                    <a:lumMod val="25000"/>
                  </a:schemeClr>
                </a:solidFill>
                <a:latin typeface="Avenir Next LT Pro Light" panose="020B0304020202020204" pitchFamily="34" charset="0"/>
              </a:rPr>
              <a:t>•UniCredit</a:t>
            </a:r>
          </a:p>
          <a:p>
            <a:r>
              <a:rPr lang="en-US" sz="800" dirty="0">
                <a:solidFill>
                  <a:schemeClr val="bg2">
                    <a:lumMod val="25000"/>
                  </a:schemeClr>
                </a:solidFill>
                <a:latin typeface="Avenir Next LT Pro Light" panose="020B0304020202020204" pitchFamily="34" charset="0"/>
              </a:rPr>
              <a:t>•UNIPASS</a:t>
            </a:r>
          </a:p>
          <a:p>
            <a:r>
              <a:rPr lang="en-US" sz="800" dirty="0">
                <a:solidFill>
                  <a:schemeClr val="bg2">
                    <a:lumMod val="25000"/>
                  </a:schemeClr>
                </a:solidFill>
                <a:latin typeface="Avenir Next LT Pro Light" panose="020B0304020202020204" pitchFamily="34" charset="0"/>
              </a:rPr>
              <a:t>•United Foods Company</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Vondellaan</a:t>
            </a:r>
            <a:r>
              <a:rPr lang="en-US" sz="800" dirty="0">
                <a:solidFill>
                  <a:schemeClr val="bg2">
                    <a:lumMod val="25000"/>
                  </a:schemeClr>
                </a:solidFill>
                <a:latin typeface="Avenir Next LT Pro Light" panose="020B0304020202020204" pitchFamily="34" charset="0"/>
              </a:rPr>
              <a:t> </a:t>
            </a:r>
            <a:r>
              <a:rPr lang="en-US" sz="800" dirty="0" err="1">
                <a:solidFill>
                  <a:schemeClr val="bg2">
                    <a:lumMod val="25000"/>
                  </a:schemeClr>
                </a:solidFill>
                <a:latin typeface="Avenir Next LT Pro Light" panose="020B0304020202020204" pitchFamily="34" charset="0"/>
              </a:rPr>
              <a:t>Vastgoed</a:t>
            </a:r>
            <a:endParaRPr lang="en-US" sz="800" dirty="0">
              <a:solidFill>
                <a:schemeClr val="bg2">
                  <a:lumMod val="25000"/>
                </a:schemeClr>
              </a:solidFill>
              <a:latin typeface="Avenir Next LT Pro Light" panose="020B0304020202020204" pitchFamily="34" charset="0"/>
            </a:endParaRPr>
          </a:p>
          <a:p>
            <a:r>
              <a:rPr lang="en-US" sz="800" dirty="0" err="1">
                <a:solidFill>
                  <a:schemeClr val="bg2">
                    <a:lumMod val="25000"/>
                  </a:schemeClr>
                </a:solidFill>
                <a:latin typeface="Avenir Next LT Pro Light" panose="020B0304020202020204" pitchFamily="34" charset="0"/>
              </a:rPr>
              <a:t>Beheer</a:t>
            </a:r>
            <a:r>
              <a:rPr lang="en-US" sz="800" dirty="0">
                <a:solidFill>
                  <a:schemeClr val="bg2">
                    <a:lumMod val="25000"/>
                  </a:schemeClr>
                </a:solidFill>
                <a:latin typeface="Avenir Next LT Pro Light" panose="020B0304020202020204" pitchFamily="34" charset="0"/>
              </a:rPr>
              <a:t> B.V.</a:t>
            </a:r>
          </a:p>
          <a:p>
            <a:r>
              <a:rPr lang="en-US" sz="800" dirty="0">
                <a:solidFill>
                  <a:schemeClr val="bg2">
                    <a:lumMod val="25000"/>
                  </a:schemeClr>
                </a:solidFill>
                <a:latin typeface="Avenir Next LT Pro Light" panose="020B0304020202020204" pitchFamily="34" charset="0"/>
              </a:rPr>
              <a:t>•Vattenfall AB</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Velis</a:t>
            </a:r>
            <a:r>
              <a:rPr lang="en-US" sz="800" dirty="0">
                <a:solidFill>
                  <a:schemeClr val="bg2">
                    <a:lumMod val="25000"/>
                  </a:schemeClr>
                </a:solidFill>
                <a:latin typeface="Avenir Next LT Pro Light" panose="020B0304020202020204" pitchFamily="34" charset="0"/>
              </a:rPr>
              <a:t> Media Group</a:t>
            </a:r>
          </a:p>
          <a:p>
            <a:r>
              <a:rPr lang="en-US" sz="800" dirty="0">
                <a:solidFill>
                  <a:schemeClr val="bg2">
                    <a:lumMod val="25000"/>
                  </a:schemeClr>
                </a:solidFill>
                <a:latin typeface="Avenir Next LT Pro Light" panose="020B0304020202020204" pitchFamily="34" charset="0"/>
              </a:rPr>
              <a:t>•Verizon</a:t>
            </a:r>
          </a:p>
          <a:p>
            <a:r>
              <a:rPr lang="en-US" sz="800" dirty="0">
                <a:solidFill>
                  <a:schemeClr val="bg2">
                    <a:lumMod val="25000"/>
                  </a:schemeClr>
                </a:solidFill>
                <a:latin typeface="Avenir Next LT Pro Light" panose="020B0304020202020204" pitchFamily="34" charset="0"/>
              </a:rPr>
              <a:t>•Volkswagen</a:t>
            </a:r>
          </a:p>
          <a:p>
            <a:r>
              <a:rPr lang="en-US" sz="800" dirty="0">
                <a:solidFill>
                  <a:schemeClr val="bg2">
                    <a:lumMod val="25000"/>
                  </a:schemeClr>
                </a:solidFill>
                <a:latin typeface="Avenir Next LT Pro Light" panose="020B0304020202020204" pitchFamily="34" charset="0"/>
              </a:rPr>
              <a:t>•VP Bank (Schweiz) AG</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Wahyd</a:t>
            </a:r>
            <a:r>
              <a:rPr lang="en-US" sz="800" dirty="0">
                <a:solidFill>
                  <a:schemeClr val="bg2">
                    <a:lumMod val="25000"/>
                  </a:schemeClr>
                </a:solidFill>
                <a:latin typeface="Avenir Next LT Pro Light" panose="020B0304020202020204" pitchFamily="34" charset="0"/>
              </a:rPr>
              <a:t> Group</a:t>
            </a:r>
          </a:p>
          <a:p>
            <a:r>
              <a:rPr lang="en-US" sz="800" dirty="0">
                <a:solidFill>
                  <a:schemeClr val="bg2">
                    <a:lumMod val="25000"/>
                  </a:schemeClr>
                </a:solidFill>
                <a:latin typeface="Avenir Next LT Pro Light" panose="020B0304020202020204" pitchFamily="34" charset="0"/>
              </a:rPr>
              <a:t>•Wake Engineering</a:t>
            </a:r>
          </a:p>
          <a:p>
            <a:r>
              <a:rPr lang="en-US" sz="800" dirty="0">
                <a:solidFill>
                  <a:schemeClr val="bg2">
                    <a:lumMod val="25000"/>
                  </a:schemeClr>
                </a:solidFill>
                <a:latin typeface="Avenir Next LT Pro Light" panose="020B0304020202020204" pitchFamily="34" charset="0"/>
              </a:rPr>
              <a:t>•Water 4 Mercy</a:t>
            </a:r>
          </a:p>
          <a:p>
            <a:r>
              <a:rPr lang="en-US" sz="800" dirty="0">
                <a:solidFill>
                  <a:schemeClr val="bg2">
                    <a:lumMod val="25000"/>
                  </a:schemeClr>
                </a:solidFill>
                <a:latin typeface="Avenir Next LT Pro Light" panose="020B0304020202020204" pitchFamily="34" charset="0"/>
              </a:rPr>
              <a:t>•Waterfall Security Solutions</a:t>
            </a:r>
          </a:p>
          <a:p>
            <a:r>
              <a:rPr lang="en-US" sz="800" dirty="0">
                <a:solidFill>
                  <a:schemeClr val="bg2">
                    <a:lumMod val="25000"/>
                  </a:schemeClr>
                </a:solidFill>
                <a:latin typeface="Avenir Next LT Pro Light" panose="020B0304020202020204" pitchFamily="34" charset="0"/>
              </a:rPr>
              <a:t>•Warszawa Stock Exchange</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WeFund</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•Wells Fargo</a:t>
            </a:r>
          </a:p>
          <a:p>
            <a:r>
              <a:rPr lang="en-US" sz="800" dirty="0">
                <a:solidFill>
                  <a:schemeClr val="bg2">
                    <a:lumMod val="25000"/>
                  </a:schemeClr>
                </a:solidFill>
                <a:latin typeface="Avenir Next LT Pro Light" panose="020B0304020202020204" pitchFamily="34" charset="0"/>
              </a:rPr>
              <a:t>•</a:t>
            </a:r>
            <a:r>
              <a:rPr lang="en-US" sz="800" dirty="0" err="1">
                <a:solidFill>
                  <a:srgbClr val="015554"/>
                </a:solidFill>
                <a:latin typeface="Avenir Next LT Pro Light" panose="020B0304020202020204" pitchFamily="34" charset="0"/>
              </a:rPr>
              <a:t>Weltethos</a:t>
            </a:r>
            <a:r>
              <a:rPr lang="en-US" sz="800" dirty="0">
                <a:solidFill>
                  <a:schemeClr val="bg2">
                    <a:lumMod val="25000"/>
                  </a:schemeClr>
                </a:solidFill>
                <a:latin typeface="Avenir Next LT Pro Light" panose="020B0304020202020204" pitchFamily="34" charset="0"/>
              </a:rPr>
              <a:t> Institute</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WeTel</a:t>
            </a:r>
            <a:r>
              <a:rPr lang="en-US" sz="800" dirty="0">
                <a:solidFill>
                  <a:schemeClr val="bg2">
                    <a:lumMod val="25000"/>
                  </a:schemeClr>
                </a:solidFill>
                <a:latin typeface="Avenir Next LT Pro Light" panose="020B0304020202020204" pitchFamily="34" charset="0"/>
              </a:rPr>
              <a:t> UAE</a:t>
            </a:r>
          </a:p>
          <a:p>
            <a:r>
              <a:rPr lang="en-US" sz="800" dirty="0">
                <a:solidFill>
                  <a:schemeClr val="bg2">
                    <a:lumMod val="25000"/>
                  </a:schemeClr>
                </a:solidFill>
                <a:latin typeface="Avenir Next LT Pro Light" panose="020B0304020202020204" pitchFamily="34" charset="0"/>
              </a:rPr>
              <a:t>•White &amp; Case</a:t>
            </a:r>
          </a:p>
          <a:p>
            <a:r>
              <a:rPr lang="en-US" sz="800" dirty="0">
                <a:solidFill>
                  <a:schemeClr val="bg2">
                    <a:lumMod val="25000"/>
                  </a:schemeClr>
                </a:solidFill>
                <a:latin typeface="Avenir Next LT Pro Light" panose="020B0304020202020204" pitchFamily="34" charset="0"/>
              </a:rPr>
              <a:t>•WION</a:t>
            </a:r>
          </a:p>
          <a:p>
            <a:r>
              <a:rPr lang="en-US" sz="800" dirty="0">
                <a:solidFill>
                  <a:schemeClr val="bg2">
                    <a:lumMod val="25000"/>
                  </a:schemeClr>
                </a:solidFill>
                <a:latin typeface="Avenir Next LT Pro Light" panose="020B0304020202020204" pitchFamily="34" charset="0"/>
              </a:rPr>
              <a:t>•Woodville Litigation Funding</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Worldfield</a:t>
            </a:r>
            <a:r>
              <a:rPr lang="en-US" sz="800" dirty="0">
                <a:solidFill>
                  <a:schemeClr val="bg2">
                    <a:lumMod val="25000"/>
                  </a:schemeClr>
                </a:solidFill>
                <a:latin typeface="Avenir Next LT Pro Light" panose="020B0304020202020204" pitchFamily="34" charset="0"/>
              </a:rPr>
              <a:t> Investment Holding Ltd</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Xioma</a:t>
            </a:r>
            <a:r>
              <a:rPr lang="en-US" sz="800" dirty="0">
                <a:solidFill>
                  <a:schemeClr val="bg2">
                    <a:lumMod val="25000"/>
                  </a:schemeClr>
                </a:solidFill>
                <a:latin typeface="Avenir Next LT Pro Light" panose="020B0304020202020204" pitchFamily="34" charset="0"/>
              </a:rPr>
              <a:t> Automotive Solutions</a:t>
            </a: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Yieldstreet</a:t>
            </a:r>
            <a:endParaRPr lang="en-US" sz="800" dirty="0">
              <a:solidFill>
                <a:schemeClr val="bg2">
                  <a:lumMod val="25000"/>
                </a:schemeClr>
              </a:solidFill>
              <a:latin typeface="Avenir Next LT Pro Light" panose="020B0304020202020204" pitchFamily="34" charset="0"/>
            </a:endParaRPr>
          </a:p>
          <a:p>
            <a:r>
              <a:rPr lang="en-US" sz="800" dirty="0">
                <a:solidFill>
                  <a:schemeClr val="bg2">
                    <a:lumMod val="25000"/>
                  </a:schemeClr>
                </a:solidFill>
                <a:latin typeface="Avenir Next LT Pro Light" panose="020B0304020202020204" pitchFamily="34" charset="0"/>
              </a:rPr>
              <a:t>•</a:t>
            </a:r>
            <a:r>
              <a:rPr lang="en-US" sz="800" dirty="0" err="1">
                <a:solidFill>
                  <a:schemeClr val="bg2">
                    <a:lumMod val="25000"/>
                  </a:schemeClr>
                </a:solidFill>
                <a:latin typeface="Avenir Next LT Pro Light" panose="020B0304020202020204" pitchFamily="34" charset="0"/>
              </a:rPr>
              <a:t>Yungo</a:t>
            </a:r>
            <a:r>
              <a:rPr lang="en-US" sz="800" dirty="0">
                <a:solidFill>
                  <a:schemeClr val="bg2">
                    <a:lumMod val="25000"/>
                  </a:schemeClr>
                </a:solidFill>
                <a:latin typeface="Avenir Next LT Pro Light" panose="020B0304020202020204" pitchFamily="34" charset="0"/>
              </a:rPr>
              <a:t> Legal</a:t>
            </a:r>
          </a:p>
          <a:p>
            <a:r>
              <a:rPr lang="en-US" sz="800" dirty="0">
                <a:solidFill>
                  <a:schemeClr val="bg2">
                    <a:lumMod val="25000"/>
                  </a:schemeClr>
                </a:solidFill>
                <a:latin typeface="Avenir Next LT Pro Light" panose="020B0304020202020204" pitchFamily="34" charset="0"/>
              </a:rPr>
              <a:t>•Zell and Aron</a:t>
            </a:r>
          </a:p>
          <a:p>
            <a:r>
              <a:rPr lang="en-US" sz="800" dirty="0">
                <a:solidFill>
                  <a:schemeClr val="bg2">
                    <a:lumMod val="25000"/>
                  </a:schemeClr>
                </a:solidFill>
                <a:latin typeface="Avenir Next LT Pro Light" panose="020B0304020202020204" pitchFamily="34" charset="0"/>
              </a:rPr>
              <a:t>•ZOHO Corporation</a:t>
            </a:r>
          </a:p>
          <a:p>
            <a:r>
              <a:rPr lang="en-US" sz="800" dirty="0">
                <a:solidFill>
                  <a:schemeClr val="bg2">
                    <a:lumMod val="25000"/>
                  </a:schemeClr>
                </a:solidFill>
                <a:latin typeface="Avenir Next LT Pro Light" panose="020B0304020202020204" pitchFamily="34" charset="0"/>
              </a:rPr>
              <a:t>•And Many More...</a:t>
            </a:r>
          </a:p>
        </p:txBody>
      </p:sp>
      <p:sp>
        <p:nvSpPr>
          <p:cNvPr id="10" name="Slide Number Placeholder 1">
            <a:extLst>
              <a:ext uri="{FF2B5EF4-FFF2-40B4-BE49-F238E27FC236}">
                <a16:creationId xmlns:a16="http://schemas.microsoft.com/office/drawing/2014/main" id="{9EBA81F2-47D3-4019-AEDB-C1A0B118EFD7}"/>
              </a:ext>
            </a:extLst>
          </p:cNvPr>
          <p:cNvSpPr txBox="1">
            <a:spLocks/>
          </p:cNvSpPr>
          <p:nvPr/>
        </p:nvSpPr>
        <p:spPr>
          <a:xfrm>
            <a:off x="5051960"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8</a:t>
            </a:r>
          </a:p>
        </p:txBody>
      </p:sp>
      <p:sp>
        <p:nvSpPr>
          <p:cNvPr id="11" name="TextBox 10">
            <a:extLst>
              <a:ext uri="{FF2B5EF4-FFF2-40B4-BE49-F238E27FC236}">
                <a16:creationId xmlns:a16="http://schemas.microsoft.com/office/drawing/2014/main" id="{AE139EF8-2D13-44D3-A9F8-6208B2301D6E}"/>
              </a:ext>
            </a:extLst>
          </p:cNvPr>
          <p:cNvSpPr txBox="1"/>
          <p:nvPr/>
        </p:nvSpPr>
        <p:spPr>
          <a:xfrm>
            <a:off x="0" y="9543547"/>
            <a:ext cx="6858000" cy="261610"/>
          </a:xfrm>
          <a:prstGeom prst="rect">
            <a:avLst/>
          </a:prstGeom>
          <a:noFill/>
        </p:spPr>
        <p:txBody>
          <a:bodyPr wrap="square" rtlCol="0">
            <a:spAutoFit/>
          </a:bodyPr>
          <a:lstStyle/>
          <a:p>
            <a:pPr algn="ctr"/>
            <a:r>
              <a:rPr lang="en-US" sz="1100" i="1" dirty="0">
                <a:latin typeface="Avenir Next LT Pro Light" panose="020B0304020202020204" pitchFamily="34" charset="0"/>
              </a:rPr>
              <a:t>www.theabrahamicbusinesscircle.com</a:t>
            </a:r>
          </a:p>
        </p:txBody>
      </p:sp>
    </p:spTree>
    <p:extLst>
      <p:ext uri="{BB962C8B-B14F-4D97-AF65-F5344CB8AC3E}">
        <p14:creationId xmlns:p14="http://schemas.microsoft.com/office/powerpoint/2010/main" val="132327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E38FECF-8953-4BA2-8DF1-1B5FD006A84E}"/>
              </a:ext>
            </a:extLst>
          </p:cNvPr>
          <p:cNvSpPr txBox="1"/>
          <p:nvPr/>
        </p:nvSpPr>
        <p:spPr>
          <a:xfrm>
            <a:off x="474951" y="1467431"/>
            <a:ext cx="5867400" cy="6001643"/>
          </a:xfrm>
          <a:prstGeom prst="rect">
            <a:avLst/>
          </a:prstGeom>
          <a:noFill/>
        </p:spPr>
        <p:txBody>
          <a:bodyPr wrap="square" rtlCol="0">
            <a:spAutoFit/>
          </a:bodyPr>
          <a:lstStyle/>
          <a:p>
            <a:pPr algn="ctr"/>
            <a:r>
              <a:rPr lang="en-GB" sz="1600" dirty="0">
                <a:latin typeface="Avenir Next LT Pro Light" panose="020B0304020202020204" pitchFamily="34" charset="0"/>
                <a:cs typeface="Times New Roman" panose="02020603050405020304" pitchFamily="18" charset="0"/>
              </a:rPr>
              <a:t>We live in a world where division and conflict often overshadow the vital need for dialogue. Now, more than ever, conversations that bridge divides and foster a brighter future are essential. This is where the Abrahamic Business Circle steps in. Our organization is apolitical and areligious, dedicated solely to business, trade, and investment—a practice we proudly term economic diplomacy.</a:t>
            </a:r>
          </a:p>
          <a:p>
            <a:pPr algn="ctr"/>
            <a:endParaRPr lang="en-GB" sz="1600" dirty="0">
              <a:latin typeface="Avenir Next LT Pro Light" panose="020B0304020202020204" pitchFamily="34" charset="0"/>
              <a:cs typeface="Times New Roman" panose="02020603050405020304" pitchFamily="18" charset="0"/>
            </a:endParaRPr>
          </a:p>
          <a:p>
            <a:pPr algn="ctr"/>
            <a:r>
              <a:rPr lang="en-GB" sz="1600" dirty="0">
                <a:latin typeface="Avenir Next LT Pro Light" panose="020B0304020202020204" pitchFamily="34" charset="0"/>
                <a:cs typeface="Times New Roman" panose="02020603050405020304" pitchFamily="18" charset="0"/>
              </a:rPr>
              <a:t>The Abrahamic Business Circle transcends geographical boundaries, with a vibrant presence not only in the Middle East but also in Europe and Asia. Our members hail from every corner of the globe, representing diverse nations and backgrounds. What unites us is a shared commitment to fostering economic prosperity for all. We believe that economic prosperity is a cornerstone for achieving peace, bridging political, religious, and ideological divides.</a:t>
            </a:r>
          </a:p>
          <a:p>
            <a:pPr algn="ctr"/>
            <a:endParaRPr lang="en-GB" sz="1600" dirty="0">
              <a:latin typeface="Avenir Next LT Pro Light" panose="020B0304020202020204" pitchFamily="34" charset="0"/>
              <a:cs typeface="Times New Roman" panose="02020603050405020304" pitchFamily="18" charset="0"/>
            </a:endParaRPr>
          </a:p>
          <a:p>
            <a:pPr algn="ctr"/>
            <a:r>
              <a:rPr lang="en-GB" sz="1600" dirty="0">
                <a:latin typeface="Avenir Next LT Pro Light" panose="020B0304020202020204" pitchFamily="34" charset="0"/>
                <a:cs typeface="Times New Roman" panose="02020603050405020304" pitchFamily="18" charset="0"/>
              </a:rPr>
              <a:t>The foresight we had in founding The Abrahamic Business Circle four years ago is more relevant today than ever. In these exciting times, dialogue among different peoples is essential.  We extend our heartfelt gratitude to all our members, sponsors, and guests for their unwavering dedication to these goals. Together, we are creating a future where peace and prosperity thrive for everyone.”</a:t>
            </a:r>
            <a:endParaRPr lang="en-US" sz="1600" dirty="0">
              <a:latin typeface="Avenir Next LT Pro Light" panose="020B030402020202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9672912A-244E-2BC5-445B-B0D6F6747DE9}"/>
              </a:ext>
            </a:extLst>
          </p:cNvPr>
          <p:cNvCxnSpPr>
            <a:cxnSpLocks/>
          </p:cNvCxnSpPr>
          <p:nvPr/>
        </p:nvCxnSpPr>
        <p:spPr>
          <a:xfrm>
            <a:off x="1574885" y="1119269"/>
            <a:ext cx="3708230" cy="0"/>
          </a:xfrm>
          <a:prstGeom prst="line">
            <a:avLst/>
          </a:prstGeom>
          <a:ln w="38100" cap="rnd" cmpd="sng">
            <a:gradFill flip="none" rotWithShape="1">
              <a:gsLst>
                <a:gs pos="0">
                  <a:srgbClr val="B5812C"/>
                </a:gs>
                <a:gs pos="53000">
                  <a:srgbClr val="D8B254"/>
                </a:gs>
                <a:gs pos="100000">
                  <a:srgbClr val="FAE597"/>
                </a:gs>
              </a:gsLst>
              <a:lin ang="0" scaled="1"/>
              <a:tileRect/>
            </a:gradFill>
            <a:prstDash val="solid"/>
          </a:ln>
          <a:effectLst/>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BA17BAAE-F39E-35C2-419C-D9B047383E45}"/>
              </a:ext>
            </a:extLst>
          </p:cNvPr>
          <p:cNvSpPr txBox="1">
            <a:spLocks/>
          </p:cNvSpPr>
          <p:nvPr/>
        </p:nvSpPr>
        <p:spPr>
          <a:xfrm>
            <a:off x="4799301" y="9378597"/>
            <a:ext cx="1543050" cy="527403"/>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1C0543-E4CE-4FDA-8A6A-D98464723829}" type="slidenum">
              <a:rPr lang="en-US" smtClean="0"/>
              <a:pPr/>
              <a:t>9</a:t>
            </a:fld>
            <a:endParaRPr lang="en-US" dirty="0"/>
          </a:p>
        </p:txBody>
      </p:sp>
      <p:sp>
        <p:nvSpPr>
          <p:cNvPr id="10" name="Rectangle 9">
            <a:extLst>
              <a:ext uri="{FF2B5EF4-FFF2-40B4-BE49-F238E27FC236}">
                <a16:creationId xmlns:a16="http://schemas.microsoft.com/office/drawing/2014/main" id="{F3D8E690-1144-40D5-9BC6-E05728500D93}"/>
              </a:ext>
            </a:extLst>
          </p:cNvPr>
          <p:cNvSpPr/>
          <p:nvPr/>
        </p:nvSpPr>
        <p:spPr>
          <a:xfrm>
            <a:off x="0" y="-714"/>
            <a:ext cx="6858000" cy="467439"/>
          </a:xfrm>
          <a:prstGeom prst="rect">
            <a:avLst/>
          </a:prstGeom>
          <a:solidFill>
            <a:srgbClr val="0155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E" sz="1013"/>
          </a:p>
        </p:txBody>
      </p:sp>
      <p:pic>
        <p:nvPicPr>
          <p:cNvPr id="11" name="Picture 10">
            <a:extLst>
              <a:ext uri="{FF2B5EF4-FFF2-40B4-BE49-F238E27FC236}">
                <a16:creationId xmlns:a16="http://schemas.microsoft.com/office/drawing/2014/main" id="{E28C4825-41C1-4852-BD36-04608258AC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26341" y="36948"/>
            <a:ext cx="392531" cy="378171"/>
          </a:xfrm>
          <a:prstGeom prst="rect">
            <a:avLst/>
          </a:prstGeom>
        </p:spPr>
      </p:pic>
      <p:sp>
        <p:nvSpPr>
          <p:cNvPr id="14" name="TextBox 13">
            <a:extLst>
              <a:ext uri="{FF2B5EF4-FFF2-40B4-BE49-F238E27FC236}">
                <a16:creationId xmlns:a16="http://schemas.microsoft.com/office/drawing/2014/main" id="{50570A00-DECB-4CAD-AA8E-F0E9124B9E97}"/>
              </a:ext>
            </a:extLst>
          </p:cNvPr>
          <p:cNvSpPr txBox="1"/>
          <p:nvPr/>
        </p:nvSpPr>
        <p:spPr>
          <a:xfrm>
            <a:off x="0" y="634646"/>
            <a:ext cx="6858000" cy="461665"/>
          </a:xfrm>
          <a:prstGeom prst="rect">
            <a:avLst/>
          </a:prstGeom>
          <a:noFill/>
          <a:ln>
            <a:noFill/>
          </a:ln>
        </p:spPr>
        <p:txBody>
          <a:bodyPr wrap="square" anchor="ctr">
            <a:spAutoFit/>
          </a:bodyPr>
          <a:lstStyle/>
          <a:p>
            <a:pPr algn="ctr"/>
            <a:r>
              <a:rPr lang="en-US" sz="2400" dirty="0">
                <a:latin typeface="Avenir Next LT Pro Light" panose="020B0304020202020204" pitchFamily="34" charset="0"/>
                <a:cs typeface="Times New Roman" panose="02020603050405020304" pitchFamily="18" charset="0"/>
              </a:rPr>
              <a:t>MESSAGE FROM THE FOUNDERS</a:t>
            </a:r>
          </a:p>
        </p:txBody>
      </p:sp>
      <p:pic>
        <p:nvPicPr>
          <p:cNvPr id="15" name="Picture 14">
            <a:extLst>
              <a:ext uri="{FF2B5EF4-FFF2-40B4-BE49-F238E27FC236}">
                <a16:creationId xmlns:a16="http://schemas.microsoft.com/office/drawing/2014/main" id="{6D306EAF-2351-4FF5-A8F1-BB0E8BC5FF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51" y="1264232"/>
            <a:ext cx="304800" cy="304800"/>
          </a:xfrm>
          <a:prstGeom prst="rect">
            <a:avLst/>
          </a:prstGeom>
        </p:spPr>
      </p:pic>
      <p:pic>
        <p:nvPicPr>
          <p:cNvPr id="5" name="Picture 4">
            <a:extLst>
              <a:ext uri="{FF2B5EF4-FFF2-40B4-BE49-F238E27FC236}">
                <a16:creationId xmlns:a16="http://schemas.microsoft.com/office/drawing/2014/main" id="{B426465C-795B-48A3-BA1B-C18BAC53C5E5}"/>
              </a:ext>
            </a:extLst>
          </p:cNvPr>
          <p:cNvPicPr>
            <a:picLocks noChangeAspect="1"/>
          </p:cNvPicPr>
          <p:nvPr/>
        </p:nvPicPr>
        <p:blipFill>
          <a:blip r:embed="rId4"/>
          <a:stretch>
            <a:fillRect/>
          </a:stretch>
        </p:blipFill>
        <p:spPr>
          <a:xfrm>
            <a:off x="1488068" y="7607702"/>
            <a:ext cx="3894564" cy="1922633"/>
          </a:xfrm>
          <a:prstGeom prst="rect">
            <a:avLst/>
          </a:prstGeom>
        </p:spPr>
      </p:pic>
      <p:sp>
        <p:nvSpPr>
          <p:cNvPr id="16" name="TextBox 15">
            <a:extLst>
              <a:ext uri="{FF2B5EF4-FFF2-40B4-BE49-F238E27FC236}">
                <a16:creationId xmlns:a16="http://schemas.microsoft.com/office/drawing/2014/main" id="{CB273A91-4813-4A8A-9446-0699BA58D842}"/>
              </a:ext>
            </a:extLst>
          </p:cNvPr>
          <p:cNvSpPr txBox="1"/>
          <p:nvPr/>
        </p:nvSpPr>
        <p:spPr>
          <a:xfrm>
            <a:off x="0" y="9543547"/>
            <a:ext cx="6858000" cy="261610"/>
          </a:xfrm>
          <a:prstGeom prst="rect">
            <a:avLst/>
          </a:prstGeom>
          <a:noFill/>
        </p:spPr>
        <p:txBody>
          <a:bodyPr wrap="square" rtlCol="0">
            <a:spAutoFit/>
          </a:bodyPr>
          <a:lstStyle/>
          <a:p>
            <a:pPr algn="ctr"/>
            <a:r>
              <a:rPr lang="en-US" sz="1100" i="1" dirty="0">
                <a:latin typeface="Avenir Next LT Pro Light" panose="020B0304020202020204" pitchFamily="34" charset="0"/>
              </a:rPr>
              <a:t>www.theabrahamicbusinesscircle.com</a:t>
            </a:r>
          </a:p>
        </p:txBody>
      </p:sp>
    </p:spTree>
    <p:extLst>
      <p:ext uri="{BB962C8B-B14F-4D97-AF65-F5344CB8AC3E}">
        <p14:creationId xmlns:p14="http://schemas.microsoft.com/office/powerpoint/2010/main" val="42379426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152915</TotalTime>
  <Words>2341</Words>
  <Application>Microsoft Office PowerPoint</Application>
  <PresentationFormat>A4 Paper (210x297 mm)</PresentationFormat>
  <Paragraphs>450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Avenir Next LT Pro</vt:lpstr>
      <vt:lpstr>Avenir Next LT Pro Light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of Innovation by The Abrahamic Business Circle in Zurich</dc:title>
  <dc:creator>popopoopop</dc:creator>
  <cp:lastModifiedBy>Fatima Sotto</cp:lastModifiedBy>
  <cp:revision>1519</cp:revision>
  <cp:lastPrinted>2022-09-05T11:57:22Z</cp:lastPrinted>
  <dcterms:created xsi:type="dcterms:W3CDTF">2021-03-12T13:11:55Z</dcterms:created>
  <dcterms:modified xsi:type="dcterms:W3CDTF">2024-09-25T09:00:44Z</dcterms:modified>
</cp:coreProperties>
</file>